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1"/>
  </p:notesMasterIdLst>
  <p:sldIdLst>
    <p:sldId id="337" r:id="rId2"/>
    <p:sldId id="338" r:id="rId3"/>
    <p:sldId id="340" r:id="rId4"/>
    <p:sldId id="341" r:id="rId5"/>
    <p:sldId id="342" r:id="rId6"/>
    <p:sldId id="343" r:id="rId7"/>
    <p:sldId id="363" r:id="rId8"/>
    <p:sldId id="367" r:id="rId9"/>
    <p:sldId id="368" r:id="rId10"/>
    <p:sldId id="369" r:id="rId11"/>
    <p:sldId id="370" r:id="rId12"/>
    <p:sldId id="371" r:id="rId13"/>
    <p:sldId id="372" r:id="rId14"/>
    <p:sldId id="373" r:id="rId15"/>
    <p:sldId id="374" r:id="rId16"/>
    <p:sldId id="375" r:id="rId17"/>
    <p:sldId id="355" r:id="rId18"/>
    <p:sldId id="359" r:id="rId19"/>
    <p:sldId id="356" r:id="rId20"/>
    <p:sldId id="364" r:id="rId21"/>
    <p:sldId id="357" r:id="rId22"/>
    <p:sldId id="348" r:id="rId23"/>
    <p:sldId id="360" r:id="rId24"/>
    <p:sldId id="362" r:id="rId25"/>
    <p:sldId id="353" r:id="rId26"/>
    <p:sldId id="354" r:id="rId27"/>
    <p:sldId id="358" r:id="rId28"/>
    <p:sldId id="345" r:id="rId29"/>
    <p:sldId id="347" r:id="rId30"/>
    <p:sldId id="365" r:id="rId31"/>
    <p:sldId id="366" r:id="rId32"/>
    <p:sldId id="389" r:id="rId33"/>
    <p:sldId id="388" r:id="rId34"/>
    <p:sldId id="395" r:id="rId35"/>
    <p:sldId id="390" r:id="rId36"/>
    <p:sldId id="391" r:id="rId37"/>
    <p:sldId id="392" r:id="rId38"/>
    <p:sldId id="393" r:id="rId39"/>
    <p:sldId id="396" r:id="rId40"/>
    <p:sldId id="394" r:id="rId41"/>
    <p:sldId id="376" r:id="rId42"/>
    <p:sldId id="383" r:id="rId43"/>
    <p:sldId id="382" r:id="rId44"/>
    <p:sldId id="378" r:id="rId45"/>
    <p:sldId id="380" r:id="rId46"/>
    <p:sldId id="379" r:id="rId47"/>
    <p:sldId id="377" r:id="rId48"/>
    <p:sldId id="381" r:id="rId49"/>
    <p:sldId id="384" r:id="rId50"/>
    <p:sldId id="385" r:id="rId51"/>
    <p:sldId id="387" r:id="rId52"/>
    <p:sldId id="386" r:id="rId53"/>
    <p:sldId id="397" r:id="rId54"/>
    <p:sldId id="398" r:id="rId55"/>
    <p:sldId id="399" r:id="rId56"/>
    <p:sldId id="401" r:id="rId57"/>
    <p:sldId id="405" r:id="rId58"/>
    <p:sldId id="402" r:id="rId59"/>
    <p:sldId id="403" r:id="rId60"/>
    <p:sldId id="407" r:id="rId61"/>
    <p:sldId id="406" r:id="rId62"/>
    <p:sldId id="408" r:id="rId63"/>
    <p:sldId id="413" r:id="rId64"/>
    <p:sldId id="404" r:id="rId65"/>
    <p:sldId id="411" r:id="rId66"/>
    <p:sldId id="412" r:id="rId67"/>
    <p:sldId id="417" r:id="rId68"/>
    <p:sldId id="414" r:id="rId69"/>
    <p:sldId id="415" r:id="rId70"/>
    <p:sldId id="416" r:id="rId71"/>
    <p:sldId id="409" r:id="rId72"/>
    <p:sldId id="410" r:id="rId73"/>
    <p:sldId id="419" r:id="rId74"/>
    <p:sldId id="420" r:id="rId75"/>
    <p:sldId id="421" r:id="rId76"/>
    <p:sldId id="422" r:id="rId77"/>
    <p:sldId id="423" r:id="rId78"/>
    <p:sldId id="433" r:id="rId79"/>
    <p:sldId id="424" r:id="rId80"/>
    <p:sldId id="425" r:id="rId81"/>
    <p:sldId id="429" r:id="rId82"/>
    <p:sldId id="441" r:id="rId83"/>
    <p:sldId id="446" r:id="rId84"/>
    <p:sldId id="448" r:id="rId85"/>
    <p:sldId id="449" r:id="rId86"/>
    <p:sldId id="450" r:id="rId87"/>
    <p:sldId id="451" r:id="rId88"/>
    <p:sldId id="443" r:id="rId89"/>
    <p:sldId id="442" r:id="rId90"/>
    <p:sldId id="431" r:id="rId91"/>
    <p:sldId id="432" r:id="rId92"/>
    <p:sldId id="444" r:id="rId93"/>
    <p:sldId id="445" r:id="rId94"/>
    <p:sldId id="447" r:id="rId95"/>
    <p:sldId id="436" r:id="rId96"/>
    <p:sldId id="434" r:id="rId97"/>
    <p:sldId id="435" r:id="rId98"/>
    <p:sldId id="428" r:id="rId99"/>
    <p:sldId id="437" r:id="rId100"/>
    <p:sldId id="438" r:id="rId101"/>
    <p:sldId id="439" r:id="rId102"/>
    <p:sldId id="440" r:id="rId103"/>
    <p:sldId id="453" r:id="rId104"/>
    <p:sldId id="452"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Lst>
  <p:sldSz cx="12192000" cy="6858000"/>
  <p:notesSz cx="9874250" cy="67976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81B7"/>
    <a:srgbClr val="5B95C7"/>
    <a:srgbClr val="5B9BC7"/>
    <a:srgbClr val="5B9BD5"/>
    <a:srgbClr val="3978F7"/>
    <a:srgbClr val="54CC5B"/>
    <a:srgbClr val="F013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0" autoAdjust="0"/>
    <p:restoredTop sz="72377" autoAdjust="0"/>
  </p:normalViewPr>
  <p:slideViewPr>
    <p:cSldViewPr snapToGrid="0">
      <p:cViewPr varScale="1">
        <p:scale>
          <a:sx n="79" d="100"/>
          <a:sy n="79" d="100"/>
        </p:scale>
        <p:origin x="1776" y="9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8" d="100"/>
          <a:sy n="88" d="100"/>
        </p:scale>
        <p:origin x="3822"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278842" cy="34106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593123" y="1"/>
            <a:ext cx="4278842" cy="341064"/>
          </a:xfrm>
          <a:prstGeom prst="rect">
            <a:avLst/>
          </a:prstGeom>
        </p:spPr>
        <p:txBody>
          <a:bodyPr vert="horz" lIns="91440" tIns="45720" rIns="91440" bIns="45720" rtlCol="0"/>
          <a:lstStyle>
            <a:lvl1pPr algn="r">
              <a:defRPr sz="1200"/>
            </a:lvl1pPr>
          </a:lstStyle>
          <a:p>
            <a:fld id="{8F4F2EAB-82EF-4749-B0A6-32E8CB1FB1E4}" type="datetimeFigureOut">
              <a:rPr lang="zh-CN" altLang="en-US" smtClean="0"/>
              <a:t>2020/6/13</a:t>
            </a:fld>
            <a:endParaRPr lang="zh-CN" altLang="en-US"/>
          </a:p>
        </p:txBody>
      </p:sp>
      <p:sp>
        <p:nvSpPr>
          <p:cNvPr id="4" name="幻灯片图像占位符 3"/>
          <p:cNvSpPr>
            <a:spLocks noGrp="1" noRot="1" noChangeAspect="1"/>
          </p:cNvSpPr>
          <p:nvPr>
            <p:ph type="sldImg" idx="2"/>
          </p:nvPr>
        </p:nvSpPr>
        <p:spPr>
          <a:xfrm>
            <a:off x="2898775" y="849313"/>
            <a:ext cx="4078288" cy="229393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87425" y="3271381"/>
            <a:ext cx="7899400" cy="2676585"/>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6456612"/>
            <a:ext cx="4278842" cy="3410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593123" y="6456612"/>
            <a:ext cx="4278842" cy="341063"/>
          </a:xfrm>
          <a:prstGeom prst="rect">
            <a:avLst/>
          </a:prstGeom>
        </p:spPr>
        <p:txBody>
          <a:bodyPr vert="horz" lIns="91440" tIns="45720" rIns="91440" bIns="45720" rtlCol="0" anchor="b"/>
          <a:lstStyle>
            <a:lvl1pPr algn="r">
              <a:defRPr sz="1200"/>
            </a:lvl1pPr>
          </a:lstStyle>
          <a:p>
            <a:fld id="{2E13179B-82BD-4567-A6FC-5FF2E5270D1F}" type="slidenum">
              <a:rPr lang="zh-CN" altLang="en-US" smtClean="0"/>
              <a:t>‹#›</a:t>
            </a:fld>
            <a:endParaRPr lang="zh-CN" altLang="en-US"/>
          </a:p>
        </p:txBody>
      </p:sp>
    </p:spTree>
    <p:extLst>
      <p:ext uri="{BB962C8B-B14F-4D97-AF65-F5344CB8AC3E}">
        <p14:creationId xmlns:p14="http://schemas.microsoft.com/office/powerpoint/2010/main" val="3802296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8" Type="http://schemas.openxmlformats.org/officeDocument/2006/relationships/hyperlink" Target="https://en.wikipedia.org/wiki/Logarithmic_scale" TargetMode="External"/><Relationship Id="rId3" Type="http://schemas.openxmlformats.org/officeDocument/2006/relationships/hyperlink" Target="https://en.wikipedia.org/wiki/Psychoacoustics" TargetMode="External"/><Relationship Id="rId7" Type="http://schemas.openxmlformats.org/officeDocument/2006/relationships/hyperlink" Target="https://en.wikipedia.org/wiki/Bark_scale#cite_note-ZwickerSubdivision-1" TargetMode="External"/><Relationship Id="rId2" Type="http://schemas.openxmlformats.org/officeDocument/2006/relationships/slide" Target="../slides/slide108.xml"/><Relationship Id="rId1" Type="http://schemas.openxmlformats.org/officeDocument/2006/relationships/notesMaster" Target="../notesMasters/notesMaster1.xml"/><Relationship Id="rId6" Type="http://schemas.openxmlformats.org/officeDocument/2006/relationships/hyperlink" Target="https://en.wikipedia.org/wiki/Heinrich_Barkhausen" TargetMode="External"/><Relationship Id="rId5" Type="http://schemas.openxmlformats.org/officeDocument/2006/relationships/hyperlink" Target="https://en.wikipedia.org/wiki/Eberhard_Zwicker" TargetMode="External"/><Relationship Id="rId4" Type="http://schemas.openxmlformats.org/officeDocument/2006/relationships/hyperlink" Target="https://en.wikipedia.org/wiki/Scale_(music)" TargetMode="External"/><Relationship Id="rId9" Type="http://schemas.openxmlformats.org/officeDocument/2006/relationships/hyperlink" Target="https://en.wikipedia.org/wiki/Bark_scale#cite_note-2" TargetMode="Externa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www.cnblogs.com/always-fight/p/10370412.html"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a:t>
            </a:fld>
            <a:endParaRPr lang="zh-CN" altLang="en-US"/>
          </a:p>
        </p:txBody>
      </p:sp>
    </p:spTree>
    <p:extLst>
      <p:ext uri="{BB962C8B-B14F-4D97-AF65-F5344CB8AC3E}">
        <p14:creationId xmlns:p14="http://schemas.microsoft.com/office/powerpoint/2010/main" val="497292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a:t>
            </a:fld>
            <a:endParaRPr lang="zh-CN" altLang="en-US"/>
          </a:p>
        </p:txBody>
      </p:sp>
    </p:spTree>
    <p:extLst>
      <p:ext uri="{BB962C8B-B14F-4D97-AF65-F5344CB8AC3E}">
        <p14:creationId xmlns:p14="http://schemas.microsoft.com/office/powerpoint/2010/main" val="335380496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The </a:t>
            </a:r>
            <a:r>
              <a:rPr lang="en-US" altLang="zh-CN" sz="1200" b="1" i="0" kern="1200" dirty="0" smtClean="0">
                <a:solidFill>
                  <a:schemeClr val="tx1"/>
                </a:solidFill>
                <a:effectLst/>
                <a:latin typeface="+mn-lt"/>
                <a:ea typeface="+mn-ea"/>
                <a:cs typeface="+mn-cs"/>
              </a:rPr>
              <a:t>Bark scale</a:t>
            </a:r>
            <a:r>
              <a:rPr lang="en-US" altLang="zh-CN" sz="1200" b="0" i="0" kern="1200" dirty="0" smtClean="0">
                <a:solidFill>
                  <a:schemeClr val="tx1"/>
                </a:solidFill>
                <a:effectLst/>
                <a:latin typeface="+mn-lt"/>
                <a:ea typeface="+mn-ea"/>
                <a:cs typeface="+mn-cs"/>
              </a:rPr>
              <a:t> is a </a:t>
            </a:r>
            <a:r>
              <a:rPr lang="en-US" altLang="zh-CN" sz="1200" b="0" i="0" u="none" strike="noStrike" kern="1200" dirty="0" err="1" smtClean="0">
                <a:solidFill>
                  <a:schemeClr val="tx1"/>
                </a:solidFill>
                <a:effectLst/>
                <a:latin typeface="+mn-lt"/>
                <a:ea typeface="+mn-ea"/>
                <a:cs typeface="+mn-cs"/>
                <a:hlinkClick r:id="rId3" tooltip="Psychoacoustics"/>
              </a:rPr>
              <a:t>psychoacoustical</a:t>
            </a:r>
            <a:r>
              <a:rPr lang="en-US" altLang="zh-CN" sz="1200" b="0" i="0" kern="1200" dirty="0" smtClean="0">
                <a:solidFill>
                  <a:schemeClr val="tx1"/>
                </a:solidFill>
                <a:effectLst/>
                <a:latin typeface="+mn-lt"/>
                <a:ea typeface="+mn-ea"/>
                <a:cs typeface="+mn-cs"/>
              </a:rPr>
              <a:t> </a:t>
            </a:r>
            <a:r>
              <a:rPr lang="en-US" altLang="zh-CN" sz="1200" b="0" i="0" u="none" strike="noStrike" kern="1200" dirty="0" smtClean="0">
                <a:solidFill>
                  <a:schemeClr val="tx1"/>
                </a:solidFill>
                <a:effectLst/>
                <a:latin typeface="+mn-lt"/>
                <a:ea typeface="+mn-ea"/>
                <a:cs typeface="+mn-cs"/>
                <a:hlinkClick r:id="rId4" tooltip="Scale (music)"/>
              </a:rPr>
              <a:t>scale</a:t>
            </a:r>
            <a:r>
              <a:rPr lang="en-US" altLang="zh-CN" sz="1200" b="0" i="0" kern="1200" dirty="0" smtClean="0">
                <a:solidFill>
                  <a:schemeClr val="tx1"/>
                </a:solidFill>
                <a:effectLst/>
                <a:latin typeface="+mn-lt"/>
                <a:ea typeface="+mn-ea"/>
                <a:cs typeface="+mn-cs"/>
              </a:rPr>
              <a:t> proposed by </a:t>
            </a:r>
            <a:r>
              <a:rPr lang="en-US" altLang="zh-CN" sz="1200" b="0" i="0" u="none" strike="noStrike" kern="1200" dirty="0" smtClean="0">
                <a:solidFill>
                  <a:schemeClr val="tx1"/>
                </a:solidFill>
                <a:effectLst/>
                <a:latin typeface="+mn-lt"/>
                <a:ea typeface="+mn-ea"/>
                <a:cs typeface="+mn-cs"/>
                <a:hlinkClick r:id="rId5" tooltip="Eberhard Zwicker"/>
              </a:rPr>
              <a:t>Eberhard </a:t>
            </a:r>
            <a:r>
              <a:rPr lang="en-US" altLang="zh-CN" sz="1200" b="0" i="0" u="none" strike="noStrike" kern="1200" dirty="0" err="1" smtClean="0">
                <a:solidFill>
                  <a:schemeClr val="tx1"/>
                </a:solidFill>
                <a:effectLst/>
                <a:latin typeface="+mn-lt"/>
                <a:ea typeface="+mn-ea"/>
                <a:cs typeface="+mn-cs"/>
                <a:hlinkClick r:id="rId5" tooltip="Eberhard Zwicker"/>
              </a:rPr>
              <a:t>Zwicker</a:t>
            </a:r>
            <a:r>
              <a:rPr lang="en-US" altLang="zh-CN" sz="1200" b="0" i="0" kern="1200" dirty="0" smtClean="0">
                <a:solidFill>
                  <a:schemeClr val="tx1"/>
                </a:solidFill>
                <a:effectLst/>
                <a:latin typeface="+mn-lt"/>
                <a:ea typeface="+mn-ea"/>
                <a:cs typeface="+mn-cs"/>
              </a:rPr>
              <a:t> in 1961. It is named after </a:t>
            </a:r>
            <a:r>
              <a:rPr lang="en-US" altLang="zh-CN" sz="1200" b="0" i="0" u="none" strike="noStrike" kern="1200" dirty="0" smtClean="0">
                <a:solidFill>
                  <a:schemeClr val="tx1"/>
                </a:solidFill>
                <a:effectLst/>
                <a:latin typeface="+mn-lt"/>
                <a:ea typeface="+mn-ea"/>
                <a:cs typeface="+mn-cs"/>
                <a:hlinkClick r:id="rId6" tooltip="Heinrich Barkhausen"/>
              </a:rPr>
              <a:t>Heinrich </a:t>
            </a:r>
            <a:r>
              <a:rPr lang="en-US" altLang="zh-CN" sz="1200" b="0" i="0" u="none" strike="noStrike" kern="1200" dirty="0" err="1" smtClean="0">
                <a:solidFill>
                  <a:schemeClr val="tx1"/>
                </a:solidFill>
                <a:effectLst/>
                <a:latin typeface="+mn-lt"/>
                <a:ea typeface="+mn-ea"/>
                <a:cs typeface="+mn-cs"/>
                <a:hlinkClick r:id="rId6" tooltip="Heinrich Barkhausen"/>
              </a:rPr>
              <a:t>Barkhausen</a:t>
            </a:r>
            <a:r>
              <a:rPr lang="en-US" altLang="zh-CN" sz="1200" b="0" i="0" kern="1200" dirty="0" smtClean="0">
                <a:solidFill>
                  <a:schemeClr val="tx1"/>
                </a:solidFill>
                <a:effectLst/>
                <a:latin typeface="+mn-lt"/>
                <a:ea typeface="+mn-ea"/>
                <a:cs typeface="+mn-cs"/>
              </a:rPr>
              <a:t> who proposed the first subjective measurements of loudness.</a:t>
            </a:r>
            <a:r>
              <a:rPr lang="en-US" altLang="zh-CN" sz="1200" b="0" i="0" u="none" strike="noStrike" kern="1200" baseline="30000" dirty="0" smtClean="0">
                <a:solidFill>
                  <a:schemeClr val="tx1"/>
                </a:solidFill>
                <a:effectLst/>
                <a:latin typeface="+mn-lt"/>
                <a:ea typeface="+mn-ea"/>
                <a:cs typeface="+mn-cs"/>
                <a:hlinkClick r:id="rId7"/>
              </a:rPr>
              <a:t>[1]</a:t>
            </a:r>
            <a:r>
              <a:rPr lang="en-US" altLang="zh-CN" sz="1200" b="0" i="0" kern="1200" dirty="0" smtClean="0">
                <a:solidFill>
                  <a:schemeClr val="tx1"/>
                </a:solidFill>
                <a:effectLst/>
                <a:latin typeface="+mn-lt"/>
                <a:ea typeface="+mn-ea"/>
                <a:cs typeface="+mn-cs"/>
              </a:rPr>
              <a:t> One definition of the term is "...a frequency scale on which equal distances correspond with perceptually equal distances. Above about 500 Hz this scale is more or less equal to a </a:t>
            </a:r>
            <a:r>
              <a:rPr lang="en-US" altLang="zh-CN" sz="1200" b="0" i="0" u="none" strike="noStrike" kern="1200" dirty="0" smtClean="0">
                <a:solidFill>
                  <a:schemeClr val="tx1"/>
                </a:solidFill>
                <a:effectLst/>
                <a:latin typeface="+mn-lt"/>
                <a:ea typeface="+mn-ea"/>
                <a:cs typeface="+mn-cs"/>
                <a:hlinkClick r:id="rId8" tooltip="Logarithmic scale"/>
              </a:rPr>
              <a:t>logarithmic</a:t>
            </a:r>
            <a:r>
              <a:rPr lang="en-US" altLang="zh-CN" sz="1200" b="0" i="0" kern="1200" dirty="0" smtClean="0">
                <a:solidFill>
                  <a:schemeClr val="tx1"/>
                </a:solidFill>
                <a:effectLst/>
                <a:latin typeface="+mn-lt"/>
                <a:ea typeface="+mn-ea"/>
                <a:cs typeface="+mn-cs"/>
              </a:rPr>
              <a:t> frequency axis. Below 500 Hz the Bark scale becomes more and more linear."</a:t>
            </a:r>
            <a:r>
              <a:rPr lang="en-US" altLang="zh-CN" sz="1200" b="0" i="0" u="none" strike="noStrike" kern="1200" baseline="30000" dirty="0" smtClean="0">
                <a:solidFill>
                  <a:schemeClr val="tx1"/>
                </a:solidFill>
                <a:effectLst/>
                <a:latin typeface="+mn-lt"/>
                <a:ea typeface="+mn-ea"/>
                <a:cs typeface="+mn-cs"/>
                <a:hlinkClick r:id="rId9"/>
              </a:rPr>
              <a:t>[2]</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108</a:t>
            </a:fld>
            <a:endParaRPr lang="zh-CN" altLang="en-US"/>
          </a:p>
        </p:txBody>
      </p:sp>
    </p:spTree>
    <p:extLst>
      <p:ext uri="{BB962C8B-B14F-4D97-AF65-F5344CB8AC3E}">
        <p14:creationId xmlns:p14="http://schemas.microsoft.com/office/powerpoint/2010/main" val="395438226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109</a:t>
            </a:fld>
            <a:endParaRPr lang="zh-CN" altLang="en-US"/>
          </a:p>
        </p:txBody>
      </p:sp>
    </p:spTree>
    <p:extLst>
      <p:ext uri="{BB962C8B-B14F-4D97-AF65-F5344CB8AC3E}">
        <p14:creationId xmlns:p14="http://schemas.microsoft.com/office/powerpoint/2010/main" val="27830794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110</a:t>
            </a:fld>
            <a:endParaRPr lang="zh-CN" altLang="en-US"/>
          </a:p>
        </p:txBody>
      </p:sp>
    </p:spTree>
    <p:extLst>
      <p:ext uri="{BB962C8B-B14F-4D97-AF65-F5344CB8AC3E}">
        <p14:creationId xmlns:p14="http://schemas.microsoft.com/office/powerpoint/2010/main" val="99728119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111</a:t>
            </a:fld>
            <a:endParaRPr lang="zh-CN" altLang="en-US"/>
          </a:p>
        </p:txBody>
      </p:sp>
    </p:spTree>
    <p:extLst>
      <p:ext uri="{BB962C8B-B14F-4D97-AF65-F5344CB8AC3E}">
        <p14:creationId xmlns:p14="http://schemas.microsoft.com/office/powerpoint/2010/main" val="116324028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112</a:t>
            </a:fld>
            <a:endParaRPr lang="zh-CN" altLang="en-US"/>
          </a:p>
        </p:txBody>
      </p:sp>
    </p:spTree>
    <p:extLst>
      <p:ext uri="{BB962C8B-B14F-4D97-AF65-F5344CB8AC3E}">
        <p14:creationId xmlns:p14="http://schemas.microsoft.com/office/powerpoint/2010/main" val="158138381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113</a:t>
            </a:fld>
            <a:endParaRPr lang="zh-CN" altLang="en-US"/>
          </a:p>
        </p:txBody>
      </p:sp>
    </p:spTree>
    <p:extLst>
      <p:ext uri="{BB962C8B-B14F-4D97-AF65-F5344CB8AC3E}">
        <p14:creationId xmlns:p14="http://schemas.microsoft.com/office/powerpoint/2010/main" val="354446218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114</a:t>
            </a:fld>
            <a:endParaRPr lang="zh-CN" altLang="en-US"/>
          </a:p>
        </p:txBody>
      </p:sp>
    </p:spTree>
    <p:extLst>
      <p:ext uri="{BB962C8B-B14F-4D97-AF65-F5344CB8AC3E}">
        <p14:creationId xmlns:p14="http://schemas.microsoft.com/office/powerpoint/2010/main" val="101629740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115</a:t>
            </a:fld>
            <a:endParaRPr lang="zh-CN" altLang="en-US"/>
          </a:p>
        </p:txBody>
      </p:sp>
    </p:spTree>
    <p:extLst>
      <p:ext uri="{BB962C8B-B14F-4D97-AF65-F5344CB8AC3E}">
        <p14:creationId xmlns:p14="http://schemas.microsoft.com/office/powerpoint/2010/main" val="323451861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116</a:t>
            </a:fld>
            <a:endParaRPr lang="zh-CN" altLang="en-US"/>
          </a:p>
        </p:txBody>
      </p:sp>
    </p:spTree>
    <p:extLst>
      <p:ext uri="{BB962C8B-B14F-4D97-AF65-F5344CB8AC3E}">
        <p14:creationId xmlns:p14="http://schemas.microsoft.com/office/powerpoint/2010/main" val="24120109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117</a:t>
            </a:fld>
            <a:endParaRPr lang="zh-CN" altLang="en-US"/>
          </a:p>
        </p:txBody>
      </p:sp>
    </p:spTree>
    <p:extLst>
      <p:ext uri="{BB962C8B-B14F-4D97-AF65-F5344CB8AC3E}">
        <p14:creationId xmlns:p14="http://schemas.microsoft.com/office/powerpoint/2010/main" val="3824863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19</a:t>
            </a:fld>
            <a:endParaRPr lang="zh-CN" altLang="en-US"/>
          </a:p>
        </p:txBody>
      </p:sp>
    </p:spTree>
    <p:extLst>
      <p:ext uri="{BB962C8B-B14F-4D97-AF65-F5344CB8AC3E}">
        <p14:creationId xmlns:p14="http://schemas.microsoft.com/office/powerpoint/2010/main" val="241665327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118</a:t>
            </a:fld>
            <a:endParaRPr lang="zh-CN" altLang="en-US"/>
          </a:p>
        </p:txBody>
      </p:sp>
    </p:spTree>
    <p:extLst>
      <p:ext uri="{BB962C8B-B14F-4D97-AF65-F5344CB8AC3E}">
        <p14:creationId xmlns:p14="http://schemas.microsoft.com/office/powerpoint/2010/main" val="277148661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smtClean="0">
                <a:solidFill>
                  <a:schemeClr val="tx1"/>
                </a:solidFill>
                <a:latin typeface="+mn-lt"/>
                <a:ea typeface="+mn-ea"/>
                <a:cs typeface="+mn-cs"/>
              </a:rPr>
              <a:t> Find the tonal (sine like) and non-tonal (noise like) components</a:t>
            </a: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119</a:t>
            </a:fld>
            <a:endParaRPr lang="zh-CN" altLang="en-US"/>
          </a:p>
        </p:txBody>
      </p:sp>
    </p:spTree>
    <p:extLst>
      <p:ext uri="{BB962C8B-B14F-4D97-AF65-F5344CB8AC3E}">
        <p14:creationId xmlns:p14="http://schemas.microsoft.com/office/powerpoint/2010/main" val="41632991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20</a:t>
            </a:fld>
            <a:endParaRPr lang="zh-CN" altLang="en-US"/>
          </a:p>
        </p:txBody>
      </p:sp>
    </p:spTree>
    <p:extLst>
      <p:ext uri="{BB962C8B-B14F-4D97-AF65-F5344CB8AC3E}">
        <p14:creationId xmlns:p14="http://schemas.microsoft.com/office/powerpoint/2010/main" val="4165635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21</a:t>
            </a:fld>
            <a:endParaRPr lang="zh-CN" altLang="en-US"/>
          </a:p>
        </p:txBody>
      </p:sp>
    </p:spTree>
    <p:extLst>
      <p:ext uri="{BB962C8B-B14F-4D97-AF65-F5344CB8AC3E}">
        <p14:creationId xmlns:p14="http://schemas.microsoft.com/office/powerpoint/2010/main" val="2997097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DPCM</a:t>
            </a:r>
            <a:r>
              <a:rPr lang="zh-CN" altLang="en-US" dirty="0" smtClean="0"/>
              <a:t>：</a:t>
            </a:r>
            <a:r>
              <a:rPr lang="en-US" altLang="zh-CN" dirty="0" smtClean="0"/>
              <a:t>https://blog.csdn.net/weixin_41966757/article/details/80199317</a:t>
            </a:r>
          </a:p>
          <a:p>
            <a:endParaRPr lang="en-US" altLang="zh-CN" dirty="0" smtClean="0"/>
          </a:p>
          <a:p>
            <a:r>
              <a:rPr lang="en-US" altLang="zh-CN" sz="1200" b="0" i="0" kern="1200" dirty="0" smtClean="0">
                <a:solidFill>
                  <a:schemeClr val="tx1"/>
                </a:solidFill>
                <a:effectLst/>
                <a:latin typeface="+mn-lt"/>
                <a:ea typeface="+mn-ea"/>
                <a:cs typeface="+mn-cs"/>
              </a:rPr>
              <a:t>pulse Code Modulation (PCM) and Adaptive Delta Pulse Code Modulation (ADPCM) are subclasses of the Microsoft waveform (.WAV) file format. </a:t>
            </a: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ADPCM</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https://blog.csdn.net/llljjlj/article/details/80282910</a:t>
            </a: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如果有一种方法，可以把两点之间的差值变换到固定的几个位即可表达的范围内，那就好了！而且</a:t>
            </a:r>
            <a:r>
              <a:rPr lang="zh-CN" altLang="en-US" sz="1200" b="1" i="0" kern="1200" dirty="0" smtClean="0">
                <a:solidFill>
                  <a:schemeClr val="tx1"/>
                </a:solidFill>
                <a:effectLst/>
                <a:latin typeface="+mn-lt"/>
                <a:ea typeface="+mn-ea"/>
                <a:cs typeface="+mn-cs"/>
              </a:rPr>
              <a:t>这种变换是实时的，并且具有自适应性和预测能力的</a:t>
            </a:r>
            <a:endParaRPr lang="en-US" altLang="zh-CN" sz="1200" b="1" i="0" kern="1200" dirty="0" smtClean="0">
              <a:solidFill>
                <a:schemeClr val="tx1"/>
              </a:solidFill>
              <a:effectLst/>
              <a:latin typeface="+mn-lt"/>
              <a:ea typeface="+mn-ea"/>
              <a:cs typeface="+mn-cs"/>
            </a:endParaRPr>
          </a:p>
          <a:p>
            <a:endParaRPr lang="en-US" altLang="zh-CN" sz="1200" b="1"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实现：</a:t>
            </a:r>
            <a:r>
              <a:rPr lang="en-US" altLang="zh-CN" sz="1200" b="1" i="0" kern="1200" dirty="0" smtClean="0">
                <a:solidFill>
                  <a:schemeClr val="tx1"/>
                </a:solidFill>
                <a:effectLst/>
                <a:latin typeface="+mn-lt"/>
                <a:ea typeface="+mn-ea"/>
                <a:cs typeface="+mn-cs"/>
              </a:rPr>
              <a:t>https://wenku.baidu.com/view/3be87d02e87101f69e3195b6.html</a:t>
            </a:r>
            <a:r>
              <a:rPr lang="zh-CN" altLang="en-US" sz="1200" b="1" i="0" kern="1200" dirty="0" smtClean="0">
                <a:solidFill>
                  <a:schemeClr val="tx1"/>
                </a:solidFill>
                <a:effectLst/>
                <a:latin typeface="+mn-lt"/>
                <a:ea typeface="+mn-ea"/>
                <a:cs typeface="+mn-cs"/>
              </a:rPr>
              <a:t>，</a:t>
            </a:r>
            <a:r>
              <a:rPr lang="en-US" altLang="zh-CN" sz="1200" b="1" i="0" kern="1200" dirty="0" smtClean="0">
                <a:solidFill>
                  <a:schemeClr val="tx1"/>
                </a:solidFill>
                <a:effectLst/>
                <a:latin typeface="+mn-lt"/>
                <a:ea typeface="+mn-ea"/>
                <a:cs typeface="+mn-cs"/>
              </a:rPr>
              <a:t>DPCM</a:t>
            </a:r>
            <a:r>
              <a:rPr lang="zh-CN" altLang="en-US" sz="1200" b="1" i="0" kern="1200" dirty="0" smtClean="0">
                <a:solidFill>
                  <a:schemeClr val="tx1"/>
                </a:solidFill>
                <a:effectLst/>
                <a:latin typeface="+mn-lt"/>
                <a:ea typeface="+mn-ea"/>
                <a:cs typeface="+mn-cs"/>
              </a:rPr>
              <a:t>最小方差估计</a:t>
            </a:r>
            <a:endParaRPr lang="en-US" altLang="zh-CN" sz="1200" b="1" i="0" kern="1200" dirty="0" smtClean="0">
              <a:solidFill>
                <a:schemeClr val="tx1"/>
              </a:solidFill>
              <a:effectLst/>
              <a:latin typeface="+mn-lt"/>
              <a:ea typeface="+mn-ea"/>
              <a:cs typeface="+mn-cs"/>
            </a:endParaRPr>
          </a:p>
          <a:p>
            <a:endParaRPr lang="en-US" altLang="zh-CN" sz="1200" b="1" i="0" kern="1200" dirty="0" smtClean="0">
              <a:solidFill>
                <a:schemeClr val="tx1"/>
              </a:solidFill>
              <a:effectLst/>
              <a:latin typeface="+mn-lt"/>
              <a:ea typeface="+mn-ea"/>
              <a:cs typeface="+mn-cs"/>
            </a:endParaRPr>
          </a:p>
          <a:p>
            <a:r>
              <a:rPr lang="zh-CN" altLang="en-US" dirty="0" smtClean="0"/>
              <a:t>因子：每次对得到的差值用一个随着差值大小变化的数来除</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22</a:t>
            </a:fld>
            <a:endParaRPr lang="zh-CN" altLang="en-US"/>
          </a:p>
        </p:txBody>
      </p:sp>
    </p:spTree>
    <p:extLst>
      <p:ext uri="{BB962C8B-B14F-4D97-AF65-F5344CB8AC3E}">
        <p14:creationId xmlns:p14="http://schemas.microsoft.com/office/powerpoint/2010/main" val="1237645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https://blog.csdn.net/hhaowang/article/details/88776140</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23</a:t>
            </a:fld>
            <a:endParaRPr lang="zh-CN" altLang="en-US"/>
          </a:p>
        </p:txBody>
      </p:sp>
    </p:spTree>
    <p:extLst>
      <p:ext uri="{BB962C8B-B14F-4D97-AF65-F5344CB8AC3E}">
        <p14:creationId xmlns:p14="http://schemas.microsoft.com/office/powerpoint/2010/main" val="4085994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24</a:t>
            </a:fld>
            <a:endParaRPr lang="zh-CN" altLang="en-US"/>
          </a:p>
        </p:txBody>
      </p:sp>
    </p:spTree>
    <p:extLst>
      <p:ext uri="{BB962C8B-B14F-4D97-AF65-F5344CB8AC3E}">
        <p14:creationId xmlns:p14="http://schemas.microsoft.com/office/powerpoint/2010/main" val="6024501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25</a:t>
            </a:fld>
            <a:endParaRPr lang="zh-CN" altLang="en-US"/>
          </a:p>
        </p:txBody>
      </p:sp>
    </p:spTree>
    <p:extLst>
      <p:ext uri="{BB962C8B-B14F-4D97-AF65-F5344CB8AC3E}">
        <p14:creationId xmlns:p14="http://schemas.microsoft.com/office/powerpoint/2010/main" val="3652203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26</a:t>
            </a:fld>
            <a:endParaRPr lang="zh-CN" altLang="en-US"/>
          </a:p>
        </p:txBody>
      </p:sp>
    </p:spTree>
    <p:extLst>
      <p:ext uri="{BB962C8B-B14F-4D97-AF65-F5344CB8AC3E}">
        <p14:creationId xmlns:p14="http://schemas.microsoft.com/office/powerpoint/2010/main" val="1657770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27</a:t>
            </a:fld>
            <a:endParaRPr lang="zh-CN" altLang="en-US"/>
          </a:p>
        </p:txBody>
      </p:sp>
    </p:spTree>
    <p:extLst>
      <p:ext uri="{BB962C8B-B14F-4D97-AF65-F5344CB8AC3E}">
        <p14:creationId xmlns:p14="http://schemas.microsoft.com/office/powerpoint/2010/main" val="1360231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a:t>
            </a:fld>
            <a:endParaRPr lang="zh-CN" altLang="en-US"/>
          </a:p>
        </p:txBody>
      </p:sp>
    </p:spTree>
    <p:extLst>
      <p:ext uri="{BB962C8B-B14F-4D97-AF65-F5344CB8AC3E}">
        <p14:creationId xmlns:p14="http://schemas.microsoft.com/office/powerpoint/2010/main" val="24753265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这里面</a:t>
            </a:r>
            <a:r>
              <a:rPr lang="en-US" altLang="zh-CN" sz="1200" b="0" i="0" kern="1200" dirty="0" smtClean="0">
                <a:solidFill>
                  <a:schemeClr val="tx1"/>
                </a:solidFill>
                <a:effectLst/>
                <a:latin typeface="+mn-lt"/>
                <a:ea typeface="+mn-ea"/>
                <a:cs typeface="+mn-cs"/>
              </a:rPr>
              <a:t>opus</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speex</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iLBC</a:t>
            </a:r>
            <a:r>
              <a:rPr lang="zh-CN" altLang="en-US" sz="1200" b="0" i="0" kern="1200" dirty="0" smtClean="0">
                <a:solidFill>
                  <a:schemeClr val="tx1"/>
                </a:solidFill>
                <a:effectLst/>
                <a:latin typeface="+mn-lt"/>
                <a:ea typeface="+mn-ea"/>
                <a:cs typeface="+mn-cs"/>
              </a:rPr>
              <a:t>都是开源的，看</a:t>
            </a:r>
            <a:r>
              <a:rPr lang="en-US" altLang="zh-CN" sz="1200" b="0" i="0" kern="1200" dirty="0" smtClean="0">
                <a:solidFill>
                  <a:schemeClr val="tx1"/>
                </a:solidFill>
                <a:effectLst/>
                <a:latin typeface="+mn-lt"/>
                <a:ea typeface="+mn-ea"/>
                <a:cs typeface="+mn-cs"/>
              </a:rPr>
              <a:t>Y</a:t>
            </a:r>
            <a:r>
              <a:rPr lang="zh-CN" altLang="en-US" sz="1200" b="0" i="0" kern="1200" dirty="0" smtClean="0">
                <a:solidFill>
                  <a:schemeClr val="tx1"/>
                </a:solidFill>
                <a:effectLst/>
                <a:latin typeface="+mn-lt"/>
                <a:ea typeface="+mn-ea"/>
                <a:cs typeface="+mn-cs"/>
              </a:rPr>
              <a:t>轴</a:t>
            </a:r>
            <a:r>
              <a:rPr lang="en-US" altLang="zh-CN" sz="1200" b="0" i="0" kern="1200" dirty="0" smtClean="0">
                <a:solidFill>
                  <a:schemeClr val="tx1"/>
                </a:solidFill>
                <a:effectLst/>
                <a:latin typeface="+mn-lt"/>
                <a:ea typeface="+mn-ea"/>
                <a:cs typeface="+mn-cs"/>
              </a:rPr>
              <a:t>opus</a:t>
            </a:r>
            <a:r>
              <a:rPr lang="zh-CN" altLang="en-US" sz="1200" b="0" i="0" kern="1200" dirty="0" smtClean="0">
                <a:solidFill>
                  <a:schemeClr val="tx1"/>
                </a:solidFill>
                <a:effectLst/>
                <a:latin typeface="+mn-lt"/>
                <a:ea typeface="+mn-ea"/>
                <a:cs typeface="+mn-cs"/>
              </a:rPr>
              <a:t>有着更宽的频率支持，</a:t>
            </a:r>
          </a:p>
          <a:p>
            <a:r>
              <a:rPr lang="en-US" altLang="zh-CN" sz="1200" b="0" i="0" kern="1200" dirty="0" smtClean="0">
                <a:solidFill>
                  <a:schemeClr val="tx1"/>
                </a:solidFill>
                <a:effectLst/>
                <a:latin typeface="+mn-lt"/>
                <a:ea typeface="+mn-ea"/>
                <a:cs typeface="+mn-cs"/>
              </a:rPr>
              <a:t>mp3</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AAC</a:t>
            </a:r>
            <a:r>
              <a:rPr lang="zh-CN" altLang="en-US" sz="1200" b="0" i="0" kern="1200" dirty="0" smtClean="0">
                <a:solidFill>
                  <a:schemeClr val="tx1"/>
                </a:solidFill>
                <a:effectLst/>
                <a:latin typeface="+mn-lt"/>
                <a:ea typeface="+mn-ea"/>
                <a:cs typeface="+mn-cs"/>
              </a:rPr>
              <a:t>基本上需要</a:t>
            </a:r>
            <a:r>
              <a:rPr lang="en-US" altLang="zh-CN" sz="1200" b="0" i="0" kern="1200" dirty="0" smtClean="0">
                <a:solidFill>
                  <a:schemeClr val="tx1"/>
                </a:solidFill>
                <a:effectLst/>
                <a:latin typeface="+mn-lt"/>
                <a:ea typeface="+mn-ea"/>
                <a:cs typeface="+mn-cs"/>
              </a:rPr>
              <a:t>44.1KB</a:t>
            </a:r>
            <a:r>
              <a:rPr lang="zh-CN" altLang="en-US" sz="1200" b="0" i="0" kern="1200" dirty="0" smtClean="0">
                <a:solidFill>
                  <a:schemeClr val="tx1"/>
                </a:solidFill>
                <a:effectLst/>
                <a:latin typeface="+mn-lt"/>
                <a:ea typeface="+mn-ea"/>
                <a:cs typeface="+mn-cs"/>
              </a:rPr>
              <a:t>以上的采样才能用，</a:t>
            </a:r>
            <a:r>
              <a:rPr lang="en-US" altLang="zh-CN" sz="1200" b="0" i="0" kern="1200" dirty="0" smtClean="0">
                <a:solidFill>
                  <a:schemeClr val="tx1"/>
                </a:solidFill>
                <a:effectLst/>
                <a:latin typeface="+mn-lt"/>
                <a:ea typeface="+mn-ea"/>
                <a:cs typeface="+mn-cs"/>
              </a:rPr>
              <a:t>AMR</a:t>
            </a:r>
            <a:r>
              <a:rPr lang="zh-CN" altLang="en-US" sz="1200" b="0" i="0" kern="1200" dirty="0" smtClean="0">
                <a:solidFill>
                  <a:schemeClr val="tx1"/>
                </a:solidFill>
                <a:effectLst/>
                <a:latin typeface="+mn-lt"/>
                <a:ea typeface="+mn-ea"/>
                <a:cs typeface="+mn-cs"/>
              </a:rPr>
              <a:t>等差不多只能支持</a:t>
            </a:r>
            <a:r>
              <a:rPr lang="en-US" altLang="zh-CN" sz="1200" b="0" i="0" kern="1200" dirty="0" smtClean="0">
                <a:solidFill>
                  <a:schemeClr val="tx1"/>
                </a:solidFill>
                <a:effectLst/>
                <a:latin typeface="+mn-lt"/>
                <a:ea typeface="+mn-ea"/>
                <a:cs typeface="+mn-cs"/>
              </a:rPr>
              <a:t>8K</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16K</a:t>
            </a:r>
            <a:r>
              <a:rPr lang="zh-CN" altLang="en-US" sz="1200" b="0" i="0" kern="1200" dirty="0" smtClean="0">
                <a:solidFill>
                  <a:schemeClr val="tx1"/>
                </a:solidFill>
                <a:effectLst/>
                <a:latin typeface="+mn-lt"/>
                <a:ea typeface="+mn-ea"/>
                <a:cs typeface="+mn-cs"/>
              </a:rPr>
              <a:t>的采样编码</a:t>
            </a:r>
          </a:p>
          <a:p>
            <a:r>
              <a:rPr lang="en-US" altLang="zh-CN" dirty="0" smtClean="0"/>
              <a:t>Link</a:t>
            </a:r>
            <a:r>
              <a:rPr lang="zh-CN" altLang="en-US" dirty="0" smtClean="0"/>
              <a:t>：</a:t>
            </a:r>
            <a:r>
              <a:rPr lang="en-US" altLang="zh-CN" dirty="0" smtClean="0"/>
              <a:t>https://blog.csdn.net/ielife/article/details/77574290</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28</a:t>
            </a:fld>
            <a:endParaRPr lang="zh-CN" altLang="en-US"/>
          </a:p>
        </p:txBody>
      </p:sp>
    </p:spTree>
    <p:extLst>
      <p:ext uri="{BB962C8B-B14F-4D97-AF65-F5344CB8AC3E}">
        <p14:creationId xmlns:p14="http://schemas.microsoft.com/office/powerpoint/2010/main" val="2245259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29</a:t>
            </a:fld>
            <a:endParaRPr lang="zh-CN" altLang="en-US"/>
          </a:p>
        </p:txBody>
      </p:sp>
    </p:spTree>
    <p:extLst>
      <p:ext uri="{BB962C8B-B14F-4D97-AF65-F5344CB8AC3E}">
        <p14:creationId xmlns:p14="http://schemas.microsoft.com/office/powerpoint/2010/main" val="2121504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30</a:t>
            </a:fld>
            <a:endParaRPr lang="zh-CN" altLang="en-US"/>
          </a:p>
        </p:txBody>
      </p:sp>
    </p:spTree>
    <p:extLst>
      <p:ext uri="{BB962C8B-B14F-4D97-AF65-F5344CB8AC3E}">
        <p14:creationId xmlns:p14="http://schemas.microsoft.com/office/powerpoint/2010/main" val="42834005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31</a:t>
            </a:fld>
            <a:endParaRPr lang="zh-CN" altLang="en-US"/>
          </a:p>
        </p:txBody>
      </p:sp>
    </p:spTree>
    <p:extLst>
      <p:ext uri="{BB962C8B-B14F-4D97-AF65-F5344CB8AC3E}">
        <p14:creationId xmlns:p14="http://schemas.microsoft.com/office/powerpoint/2010/main" val="1676212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32</a:t>
            </a:fld>
            <a:endParaRPr lang="zh-CN" altLang="en-US"/>
          </a:p>
        </p:txBody>
      </p:sp>
    </p:spTree>
    <p:extLst>
      <p:ext uri="{BB962C8B-B14F-4D97-AF65-F5344CB8AC3E}">
        <p14:creationId xmlns:p14="http://schemas.microsoft.com/office/powerpoint/2010/main" val="28706320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33</a:t>
            </a:fld>
            <a:endParaRPr lang="zh-CN" altLang="en-US"/>
          </a:p>
        </p:txBody>
      </p:sp>
    </p:spTree>
    <p:extLst>
      <p:ext uri="{BB962C8B-B14F-4D97-AF65-F5344CB8AC3E}">
        <p14:creationId xmlns:p14="http://schemas.microsoft.com/office/powerpoint/2010/main" val="2853665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34</a:t>
            </a:fld>
            <a:endParaRPr lang="zh-CN" altLang="en-US"/>
          </a:p>
        </p:txBody>
      </p:sp>
    </p:spTree>
    <p:extLst>
      <p:ext uri="{BB962C8B-B14F-4D97-AF65-F5344CB8AC3E}">
        <p14:creationId xmlns:p14="http://schemas.microsoft.com/office/powerpoint/2010/main" val="1106826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35</a:t>
            </a:fld>
            <a:endParaRPr lang="zh-CN" altLang="en-US"/>
          </a:p>
        </p:txBody>
      </p:sp>
    </p:spTree>
    <p:extLst>
      <p:ext uri="{BB962C8B-B14F-4D97-AF65-F5344CB8AC3E}">
        <p14:creationId xmlns:p14="http://schemas.microsoft.com/office/powerpoint/2010/main" val="350504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r>
              <a:rPr lang="zh-CN" altLang="en-US" dirty="0" smtClean="0"/>
              <a:t>是总长度</a:t>
            </a:r>
            <a:endParaRPr lang="en-US" altLang="zh-CN" dirty="0" smtClean="0"/>
          </a:p>
          <a:p>
            <a:endParaRPr lang="en-US" altLang="zh-CN" dirty="0" smtClean="0"/>
          </a:p>
          <a:p>
            <a:r>
              <a:rPr lang="zh-CN" altLang="en-US" sz="1200" b="0" i="0" kern="1200" dirty="0" smtClean="0">
                <a:solidFill>
                  <a:schemeClr val="tx1"/>
                </a:solidFill>
                <a:effectLst/>
                <a:latin typeface="+mn-lt"/>
                <a:ea typeface="+mn-ea"/>
                <a:cs typeface="+mn-cs"/>
              </a:rPr>
              <a:t>上述加窗在一定程度上缓解了波形不连续（基音断裂）问题，但仍然造成了一系列失真。</a:t>
            </a:r>
            <a:endParaRPr lang="en-US" altLang="zh-CN" dirty="0" smtClean="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36</a:t>
            </a:fld>
            <a:endParaRPr lang="zh-CN" altLang="en-US"/>
          </a:p>
        </p:txBody>
      </p:sp>
    </p:spTree>
    <p:extLst>
      <p:ext uri="{BB962C8B-B14F-4D97-AF65-F5344CB8AC3E}">
        <p14:creationId xmlns:p14="http://schemas.microsoft.com/office/powerpoint/2010/main" val="39226106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原音频信号截取一帧后，通过波形相似匹配下一帧，但两个帧都包含一个瞬态的音频信号，导致合成音频失真。（伸展信号通常会出现这种瞬态加倍失真，而压缩信号则容易发生瞬态跳跃），如果你将</a:t>
            </a:r>
            <a:r>
              <a:rPr lang="en-US" altLang="zh-CN" sz="1200" b="0" i="0" kern="1200" dirty="0" smtClean="0">
                <a:solidFill>
                  <a:schemeClr val="tx1"/>
                </a:solidFill>
                <a:effectLst/>
                <a:latin typeface="+mn-lt"/>
                <a:ea typeface="+mn-ea"/>
                <a:cs typeface="+mn-cs"/>
              </a:rPr>
              <a:t>WSOLA</a:t>
            </a:r>
            <a:r>
              <a:rPr lang="zh-CN" altLang="en-US" sz="1200" b="0" i="0" kern="1200" dirty="0" smtClean="0">
                <a:solidFill>
                  <a:schemeClr val="tx1"/>
                </a:solidFill>
                <a:effectLst/>
                <a:latin typeface="+mn-lt"/>
                <a:ea typeface="+mn-ea"/>
                <a:cs typeface="+mn-cs"/>
              </a:rPr>
              <a:t>应用于打击乐乐器的音频，这种现象将会更加的明显，正如我们之前在</a:t>
            </a:r>
            <a:r>
              <a:rPr lang="en-US" altLang="zh-CN" sz="1200" b="0" i="0" kern="1200" dirty="0" smtClean="0">
                <a:solidFill>
                  <a:schemeClr val="tx1"/>
                </a:solidFill>
                <a:effectLst/>
                <a:latin typeface="+mn-lt"/>
                <a:ea typeface="+mn-ea"/>
                <a:cs typeface="+mn-cs"/>
              </a:rPr>
              <a:t>OLA</a:t>
            </a:r>
            <a:r>
              <a:rPr lang="zh-CN" altLang="en-US" sz="1200" b="0" i="0" kern="1200" dirty="0" smtClean="0">
                <a:solidFill>
                  <a:schemeClr val="tx1"/>
                </a:solidFill>
                <a:effectLst/>
                <a:latin typeface="+mn-lt"/>
                <a:ea typeface="+mn-ea"/>
                <a:cs typeface="+mn-cs"/>
              </a:rPr>
              <a:t>中提到的那样，</a:t>
            </a:r>
            <a:r>
              <a:rPr lang="en-US" altLang="zh-CN" sz="1200" b="0" i="0" kern="1200" dirty="0" smtClean="0">
                <a:solidFill>
                  <a:schemeClr val="tx1"/>
                </a:solidFill>
                <a:effectLst/>
                <a:latin typeface="+mn-lt"/>
                <a:ea typeface="+mn-ea"/>
                <a:cs typeface="+mn-cs"/>
              </a:rPr>
              <a:t>WSOLA</a:t>
            </a:r>
            <a:r>
              <a:rPr lang="zh-CN" altLang="en-US" sz="1200" b="0" i="0" kern="1200" dirty="0" smtClean="0">
                <a:solidFill>
                  <a:schemeClr val="tx1"/>
                </a:solidFill>
                <a:effectLst/>
                <a:latin typeface="+mn-lt"/>
                <a:ea typeface="+mn-ea"/>
                <a:cs typeface="+mn-cs"/>
              </a:rPr>
              <a:t>与</a:t>
            </a:r>
            <a:r>
              <a:rPr lang="en-US" altLang="zh-CN" sz="1200" b="0" i="0" kern="1200" dirty="0" smtClean="0">
                <a:solidFill>
                  <a:schemeClr val="tx1"/>
                </a:solidFill>
                <a:effectLst/>
                <a:latin typeface="+mn-lt"/>
                <a:ea typeface="+mn-ea"/>
                <a:cs typeface="+mn-cs"/>
              </a:rPr>
              <a:t>OLA</a:t>
            </a:r>
            <a:r>
              <a:rPr lang="zh-CN" altLang="en-US" sz="1200" b="0" i="0" kern="1200" dirty="0" smtClean="0">
                <a:solidFill>
                  <a:schemeClr val="tx1"/>
                </a:solidFill>
                <a:effectLst/>
                <a:latin typeface="+mn-lt"/>
                <a:ea typeface="+mn-ea"/>
                <a:cs typeface="+mn-cs"/>
              </a:rPr>
              <a:t>相反并不适合处理这些冲击瞬态信号。</a:t>
            </a:r>
            <a:endParaRPr lang="en-US" altLang="zh-CN" dirty="0" smtClean="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37</a:t>
            </a:fld>
            <a:endParaRPr lang="zh-CN" altLang="en-US"/>
          </a:p>
        </p:txBody>
      </p:sp>
    </p:spTree>
    <p:extLst>
      <p:ext uri="{BB962C8B-B14F-4D97-AF65-F5344CB8AC3E}">
        <p14:creationId xmlns:p14="http://schemas.microsoft.com/office/powerpoint/2010/main" val="1095876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a:t>
            </a:fld>
            <a:endParaRPr lang="zh-CN" altLang="en-US"/>
          </a:p>
        </p:txBody>
      </p:sp>
    </p:spTree>
    <p:extLst>
      <p:ext uri="{BB962C8B-B14F-4D97-AF65-F5344CB8AC3E}">
        <p14:creationId xmlns:p14="http://schemas.microsoft.com/office/powerpoint/2010/main" val="20958248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38</a:t>
            </a:fld>
            <a:endParaRPr lang="zh-CN" altLang="en-US"/>
          </a:p>
        </p:txBody>
      </p:sp>
    </p:spTree>
    <p:extLst>
      <p:ext uri="{BB962C8B-B14F-4D97-AF65-F5344CB8AC3E}">
        <p14:creationId xmlns:p14="http://schemas.microsoft.com/office/powerpoint/2010/main" val="33993073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39</a:t>
            </a:fld>
            <a:endParaRPr lang="zh-CN" altLang="en-US"/>
          </a:p>
        </p:txBody>
      </p:sp>
    </p:spTree>
    <p:extLst>
      <p:ext uri="{BB962C8B-B14F-4D97-AF65-F5344CB8AC3E}">
        <p14:creationId xmlns:p14="http://schemas.microsoft.com/office/powerpoint/2010/main" val="19517170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40</a:t>
            </a:fld>
            <a:endParaRPr lang="zh-CN" altLang="en-US"/>
          </a:p>
        </p:txBody>
      </p:sp>
    </p:spTree>
    <p:extLst>
      <p:ext uri="{BB962C8B-B14F-4D97-AF65-F5344CB8AC3E}">
        <p14:creationId xmlns:p14="http://schemas.microsoft.com/office/powerpoint/2010/main" val="646842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41</a:t>
            </a:fld>
            <a:endParaRPr lang="zh-CN" altLang="en-US"/>
          </a:p>
        </p:txBody>
      </p:sp>
    </p:spTree>
    <p:extLst>
      <p:ext uri="{BB962C8B-B14F-4D97-AF65-F5344CB8AC3E}">
        <p14:creationId xmlns:p14="http://schemas.microsoft.com/office/powerpoint/2010/main" val="28364657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42</a:t>
            </a:fld>
            <a:endParaRPr lang="zh-CN" altLang="en-US"/>
          </a:p>
        </p:txBody>
      </p:sp>
    </p:spTree>
    <p:extLst>
      <p:ext uri="{BB962C8B-B14F-4D97-AF65-F5344CB8AC3E}">
        <p14:creationId xmlns:p14="http://schemas.microsoft.com/office/powerpoint/2010/main" val="42697222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43</a:t>
            </a:fld>
            <a:endParaRPr lang="zh-CN" altLang="en-US"/>
          </a:p>
        </p:txBody>
      </p:sp>
    </p:spTree>
    <p:extLst>
      <p:ext uri="{BB962C8B-B14F-4D97-AF65-F5344CB8AC3E}">
        <p14:creationId xmlns:p14="http://schemas.microsoft.com/office/powerpoint/2010/main" val="8440980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44</a:t>
            </a:fld>
            <a:endParaRPr lang="zh-CN" altLang="en-US"/>
          </a:p>
        </p:txBody>
      </p:sp>
    </p:spTree>
    <p:extLst>
      <p:ext uri="{BB962C8B-B14F-4D97-AF65-F5344CB8AC3E}">
        <p14:creationId xmlns:p14="http://schemas.microsoft.com/office/powerpoint/2010/main" val="9280497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45</a:t>
            </a:fld>
            <a:endParaRPr lang="zh-CN" altLang="en-US"/>
          </a:p>
        </p:txBody>
      </p:sp>
    </p:spTree>
    <p:extLst>
      <p:ext uri="{BB962C8B-B14F-4D97-AF65-F5344CB8AC3E}">
        <p14:creationId xmlns:p14="http://schemas.microsoft.com/office/powerpoint/2010/main" val="37261462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46</a:t>
            </a:fld>
            <a:endParaRPr lang="zh-CN" altLang="en-US"/>
          </a:p>
        </p:txBody>
      </p:sp>
    </p:spTree>
    <p:extLst>
      <p:ext uri="{BB962C8B-B14F-4D97-AF65-F5344CB8AC3E}">
        <p14:creationId xmlns:p14="http://schemas.microsoft.com/office/powerpoint/2010/main" val="6100363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47</a:t>
            </a:fld>
            <a:endParaRPr lang="zh-CN" altLang="en-US"/>
          </a:p>
        </p:txBody>
      </p:sp>
    </p:spTree>
    <p:extLst>
      <p:ext uri="{BB962C8B-B14F-4D97-AF65-F5344CB8AC3E}">
        <p14:creationId xmlns:p14="http://schemas.microsoft.com/office/powerpoint/2010/main" val="3581774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a:t>
            </a:fld>
            <a:endParaRPr lang="zh-CN" altLang="en-US"/>
          </a:p>
        </p:txBody>
      </p:sp>
    </p:spTree>
    <p:extLst>
      <p:ext uri="{BB962C8B-B14F-4D97-AF65-F5344CB8AC3E}">
        <p14:creationId xmlns:p14="http://schemas.microsoft.com/office/powerpoint/2010/main" val="19473027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48</a:t>
            </a:fld>
            <a:endParaRPr lang="zh-CN" altLang="en-US"/>
          </a:p>
        </p:txBody>
      </p:sp>
    </p:spTree>
    <p:extLst>
      <p:ext uri="{BB962C8B-B14F-4D97-AF65-F5344CB8AC3E}">
        <p14:creationId xmlns:p14="http://schemas.microsoft.com/office/powerpoint/2010/main" val="26232524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49</a:t>
            </a:fld>
            <a:endParaRPr lang="zh-CN" altLang="en-US"/>
          </a:p>
        </p:txBody>
      </p:sp>
    </p:spTree>
    <p:extLst>
      <p:ext uri="{BB962C8B-B14F-4D97-AF65-F5344CB8AC3E}">
        <p14:creationId xmlns:p14="http://schemas.microsoft.com/office/powerpoint/2010/main" val="3952701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50</a:t>
            </a:fld>
            <a:endParaRPr lang="zh-CN" altLang="en-US"/>
          </a:p>
        </p:txBody>
      </p:sp>
    </p:spTree>
    <p:extLst>
      <p:ext uri="{BB962C8B-B14F-4D97-AF65-F5344CB8AC3E}">
        <p14:creationId xmlns:p14="http://schemas.microsoft.com/office/powerpoint/2010/main" val="12591821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51</a:t>
            </a:fld>
            <a:endParaRPr lang="zh-CN" altLang="en-US"/>
          </a:p>
        </p:txBody>
      </p:sp>
    </p:spTree>
    <p:extLst>
      <p:ext uri="{BB962C8B-B14F-4D97-AF65-F5344CB8AC3E}">
        <p14:creationId xmlns:p14="http://schemas.microsoft.com/office/powerpoint/2010/main" val="10088319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52</a:t>
            </a:fld>
            <a:endParaRPr lang="zh-CN" altLang="en-US"/>
          </a:p>
        </p:txBody>
      </p:sp>
    </p:spTree>
    <p:extLst>
      <p:ext uri="{BB962C8B-B14F-4D97-AF65-F5344CB8AC3E}">
        <p14:creationId xmlns:p14="http://schemas.microsoft.com/office/powerpoint/2010/main" val="12740761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53</a:t>
            </a:fld>
            <a:endParaRPr lang="zh-CN" altLang="en-US"/>
          </a:p>
        </p:txBody>
      </p:sp>
    </p:spTree>
    <p:extLst>
      <p:ext uri="{BB962C8B-B14F-4D97-AF65-F5344CB8AC3E}">
        <p14:creationId xmlns:p14="http://schemas.microsoft.com/office/powerpoint/2010/main" val="25992128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54</a:t>
            </a:fld>
            <a:endParaRPr lang="zh-CN" altLang="en-US"/>
          </a:p>
        </p:txBody>
      </p:sp>
    </p:spTree>
    <p:extLst>
      <p:ext uri="{BB962C8B-B14F-4D97-AF65-F5344CB8AC3E}">
        <p14:creationId xmlns:p14="http://schemas.microsoft.com/office/powerpoint/2010/main" val="11160977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55</a:t>
            </a:fld>
            <a:endParaRPr lang="zh-CN" altLang="en-US"/>
          </a:p>
        </p:txBody>
      </p:sp>
    </p:spTree>
    <p:extLst>
      <p:ext uri="{BB962C8B-B14F-4D97-AF65-F5344CB8AC3E}">
        <p14:creationId xmlns:p14="http://schemas.microsoft.com/office/powerpoint/2010/main" val="2402993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56</a:t>
            </a:fld>
            <a:endParaRPr lang="zh-CN" altLang="en-US"/>
          </a:p>
        </p:txBody>
      </p:sp>
    </p:spTree>
    <p:extLst>
      <p:ext uri="{BB962C8B-B14F-4D97-AF65-F5344CB8AC3E}">
        <p14:creationId xmlns:p14="http://schemas.microsoft.com/office/powerpoint/2010/main" val="21732588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57</a:t>
            </a:fld>
            <a:endParaRPr lang="zh-CN" altLang="en-US"/>
          </a:p>
        </p:txBody>
      </p:sp>
    </p:spTree>
    <p:extLst>
      <p:ext uri="{BB962C8B-B14F-4D97-AF65-F5344CB8AC3E}">
        <p14:creationId xmlns:p14="http://schemas.microsoft.com/office/powerpoint/2010/main" val="1406822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a:t>
            </a:fld>
            <a:endParaRPr lang="zh-CN" altLang="en-US"/>
          </a:p>
        </p:txBody>
      </p:sp>
    </p:spTree>
    <p:extLst>
      <p:ext uri="{BB962C8B-B14F-4D97-AF65-F5344CB8AC3E}">
        <p14:creationId xmlns:p14="http://schemas.microsoft.com/office/powerpoint/2010/main" val="18128143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58</a:t>
            </a:fld>
            <a:endParaRPr lang="zh-CN" altLang="en-US"/>
          </a:p>
        </p:txBody>
      </p:sp>
    </p:spTree>
    <p:extLst>
      <p:ext uri="{BB962C8B-B14F-4D97-AF65-F5344CB8AC3E}">
        <p14:creationId xmlns:p14="http://schemas.microsoft.com/office/powerpoint/2010/main" val="22297859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59</a:t>
            </a:fld>
            <a:endParaRPr lang="zh-CN" altLang="en-US"/>
          </a:p>
        </p:txBody>
      </p:sp>
    </p:spTree>
    <p:extLst>
      <p:ext uri="{BB962C8B-B14F-4D97-AF65-F5344CB8AC3E}">
        <p14:creationId xmlns:p14="http://schemas.microsoft.com/office/powerpoint/2010/main" val="25922327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60</a:t>
            </a:fld>
            <a:endParaRPr lang="zh-CN" altLang="en-US"/>
          </a:p>
        </p:txBody>
      </p:sp>
    </p:spTree>
    <p:extLst>
      <p:ext uri="{BB962C8B-B14F-4D97-AF65-F5344CB8AC3E}">
        <p14:creationId xmlns:p14="http://schemas.microsoft.com/office/powerpoint/2010/main" val="11748476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61</a:t>
            </a:fld>
            <a:endParaRPr lang="zh-CN" altLang="en-US"/>
          </a:p>
        </p:txBody>
      </p:sp>
    </p:spTree>
    <p:extLst>
      <p:ext uri="{BB962C8B-B14F-4D97-AF65-F5344CB8AC3E}">
        <p14:creationId xmlns:p14="http://schemas.microsoft.com/office/powerpoint/2010/main" val="12991051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62</a:t>
            </a:fld>
            <a:endParaRPr lang="zh-CN" altLang="en-US"/>
          </a:p>
        </p:txBody>
      </p:sp>
    </p:spTree>
    <p:extLst>
      <p:ext uri="{BB962C8B-B14F-4D97-AF65-F5344CB8AC3E}">
        <p14:creationId xmlns:p14="http://schemas.microsoft.com/office/powerpoint/2010/main" val="7693778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63</a:t>
            </a:fld>
            <a:endParaRPr lang="zh-CN" altLang="en-US"/>
          </a:p>
        </p:txBody>
      </p:sp>
    </p:spTree>
    <p:extLst>
      <p:ext uri="{BB962C8B-B14F-4D97-AF65-F5344CB8AC3E}">
        <p14:creationId xmlns:p14="http://schemas.microsoft.com/office/powerpoint/2010/main" val="41453103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64</a:t>
            </a:fld>
            <a:endParaRPr lang="zh-CN" altLang="en-US"/>
          </a:p>
        </p:txBody>
      </p:sp>
    </p:spTree>
    <p:extLst>
      <p:ext uri="{BB962C8B-B14F-4D97-AF65-F5344CB8AC3E}">
        <p14:creationId xmlns:p14="http://schemas.microsoft.com/office/powerpoint/2010/main" val="41191384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65</a:t>
            </a:fld>
            <a:endParaRPr lang="zh-CN" altLang="en-US"/>
          </a:p>
        </p:txBody>
      </p:sp>
    </p:spTree>
    <p:extLst>
      <p:ext uri="{BB962C8B-B14F-4D97-AF65-F5344CB8AC3E}">
        <p14:creationId xmlns:p14="http://schemas.microsoft.com/office/powerpoint/2010/main" val="25119603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66</a:t>
            </a:fld>
            <a:endParaRPr lang="zh-CN" altLang="en-US"/>
          </a:p>
        </p:txBody>
      </p:sp>
    </p:spTree>
    <p:extLst>
      <p:ext uri="{BB962C8B-B14F-4D97-AF65-F5344CB8AC3E}">
        <p14:creationId xmlns:p14="http://schemas.microsoft.com/office/powerpoint/2010/main" val="26942818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67</a:t>
            </a:fld>
            <a:endParaRPr lang="zh-CN" altLang="en-US"/>
          </a:p>
        </p:txBody>
      </p:sp>
    </p:spTree>
    <p:extLst>
      <p:ext uri="{BB962C8B-B14F-4D97-AF65-F5344CB8AC3E}">
        <p14:creationId xmlns:p14="http://schemas.microsoft.com/office/powerpoint/2010/main" val="20169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a:t>
            </a:fld>
            <a:endParaRPr lang="zh-CN" altLang="en-US"/>
          </a:p>
        </p:txBody>
      </p:sp>
    </p:spTree>
    <p:extLst>
      <p:ext uri="{BB962C8B-B14F-4D97-AF65-F5344CB8AC3E}">
        <p14:creationId xmlns:p14="http://schemas.microsoft.com/office/powerpoint/2010/main" val="13003475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68</a:t>
            </a:fld>
            <a:endParaRPr lang="zh-CN" altLang="en-US"/>
          </a:p>
        </p:txBody>
      </p:sp>
    </p:spTree>
    <p:extLst>
      <p:ext uri="{BB962C8B-B14F-4D97-AF65-F5344CB8AC3E}">
        <p14:creationId xmlns:p14="http://schemas.microsoft.com/office/powerpoint/2010/main" val="27209497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69</a:t>
            </a:fld>
            <a:endParaRPr lang="zh-CN" altLang="en-US"/>
          </a:p>
        </p:txBody>
      </p:sp>
    </p:spTree>
    <p:extLst>
      <p:ext uri="{BB962C8B-B14F-4D97-AF65-F5344CB8AC3E}">
        <p14:creationId xmlns:p14="http://schemas.microsoft.com/office/powerpoint/2010/main" val="38349754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70</a:t>
            </a:fld>
            <a:endParaRPr lang="zh-CN" altLang="en-US"/>
          </a:p>
        </p:txBody>
      </p:sp>
    </p:spTree>
    <p:extLst>
      <p:ext uri="{BB962C8B-B14F-4D97-AF65-F5344CB8AC3E}">
        <p14:creationId xmlns:p14="http://schemas.microsoft.com/office/powerpoint/2010/main" val="6329571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71</a:t>
            </a:fld>
            <a:endParaRPr lang="zh-CN" altLang="en-US"/>
          </a:p>
        </p:txBody>
      </p:sp>
    </p:spTree>
    <p:extLst>
      <p:ext uri="{BB962C8B-B14F-4D97-AF65-F5344CB8AC3E}">
        <p14:creationId xmlns:p14="http://schemas.microsoft.com/office/powerpoint/2010/main" val="28912187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72</a:t>
            </a:fld>
            <a:endParaRPr lang="zh-CN" altLang="en-US"/>
          </a:p>
        </p:txBody>
      </p:sp>
    </p:spTree>
    <p:extLst>
      <p:ext uri="{BB962C8B-B14F-4D97-AF65-F5344CB8AC3E}">
        <p14:creationId xmlns:p14="http://schemas.microsoft.com/office/powerpoint/2010/main" val="36634607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73</a:t>
            </a:fld>
            <a:endParaRPr lang="zh-CN" altLang="en-US"/>
          </a:p>
        </p:txBody>
      </p:sp>
    </p:spTree>
    <p:extLst>
      <p:ext uri="{BB962C8B-B14F-4D97-AF65-F5344CB8AC3E}">
        <p14:creationId xmlns:p14="http://schemas.microsoft.com/office/powerpoint/2010/main" val="28018689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74</a:t>
            </a:fld>
            <a:endParaRPr lang="zh-CN" altLang="en-US"/>
          </a:p>
        </p:txBody>
      </p:sp>
    </p:spTree>
    <p:extLst>
      <p:ext uri="{BB962C8B-B14F-4D97-AF65-F5344CB8AC3E}">
        <p14:creationId xmlns:p14="http://schemas.microsoft.com/office/powerpoint/2010/main" val="27867465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75</a:t>
            </a:fld>
            <a:endParaRPr lang="zh-CN" altLang="en-US"/>
          </a:p>
        </p:txBody>
      </p:sp>
    </p:spTree>
    <p:extLst>
      <p:ext uri="{BB962C8B-B14F-4D97-AF65-F5344CB8AC3E}">
        <p14:creationId xmlns:p14="http://schemas.microsoft.com/office/powerpoint/2010/main" val="4554452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76</a:t>
            </a:fld>
            <a:endParaRPr lang="zh-CN" altLang="en-US"/>
          </a:p>
        </p:txBody>
      </p:sp>
    </p:spTree>
    <p:extLst>
      <p:ext uri="{BB962C8B-B14F-4D97-AF65-F5344CB8AC3E}">
        <p14:creationId xmlns:p14="http://schemas.microsoft.com/office/powerpoint/2010/main" val="36474678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77</a:t>
            </a:fld>
            <a:endParaRPr lang="zh-CN" altLang="en-US"/>
          </a:p>
        </p:txBody>
      </p:sp>
    </p:spTree>
    <p:extLst>
      <p:ext uri="{BB962C8B-B14F-4D97-AF65-F5344CB8AC3E}">
        <p14:creationId xmlns:p14="http://schemas.microsoft.com/office/powerpoint/2010/main" val="3276796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a:t>
            </a:fld>
            <a:endParaRPr lang="zh-CN" altLang="en-US"/>
          </a:p>
        </p:txBody>
      </p:sp>
    </p:spTree>
    <p:extLst>
      <p:ext uri="{BB962C8B-B14F-4D97-AF65-F5344CB8AC3E}">
        <p14:creationId xmlns:p14="http://schemas.microsoft.com/office/powerpoint/2010/main" val="33468297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78</a:t>
            </a:fld>
            <a:endParaRPr lang="zh-CN" altLang="en-US"/>
          </a:p>
        </p:txBody>
      </p:sp>
    </p:spTree>
    <p:extLst>
      <p:ext uri="{BB962C8B-B14F-4D97-AF65-F5344CB8AC3E}">
        <p14:creationId xmlns:p14="http://schemas.microsoft.com/office/powerpoint/2010/main" val="16217531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79</a:t>
            </a:fld>
            <a:endParaRPr lang="zh-CN" altLang="en-US"/>
          </a:p>
        </p:txBody>
      </p:sp>
    </p:spTree>
    <p:extLst>
      <p:ext uri="{BB962C8B-B14F-4D97-AF65-F5344CB8AC3E}">
        <p14:creationId xmlns:p14="http://schemas.microsoft.com/office/powerpoint/2010/main" val="24546633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80</a:t>
            </a:fld>
            <a:endParaRPr lang="zh-CN" altLang="en-US"/>
          </a:p>
        </p:txBody>
      </p:sp>
    </p:spTree>
    <p:extLst>
      <p:ext uri="{BB962C8B-B14F-4D97-AF65-F5344CB8AC3E}">
        <p14:creationId xmlns:p14="http://schemas.microsoft.com/office/powerpoint/2010/main" val="7727705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81</a:t>
            </a:fld>
            <a:endParaRPr lang="zh-CN" altLang="en-US"/>
          </a:p>
        </p:txBody>
      </p:sp>
    </p:spTree>
    <p:extLst>
      <p:ext uri="{BB962C8B-B14F-4D97-AF65-F5344CB8AC3E}">
        <p14:creationId xmlns:p14="http://schemas.microsoft.com/office/powerpoint/2010/main" val="6179244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Kaldi</a:t>
            </a:r>
          </a:p>
          <a:p>
            <a:r>
              <a:rPr lang="zh-CN" altLang="en-US" dirty="0" smtClean="0"/>
              <a:t>需要一个词典、</a:t>
            </a:r>
            <a:r>
              <a:rPr lang="en-US" altLang="zh-CN" dirty="0" smtClean="0"/>
              <a:t>language model</a:t>
            </a:r>
            <a:r>
              <a:rPr lang="zh-CN" altLang="en-US" dirty="0" smtClean="0"/>
              <a:t>就是把单词根据情境生成最合理的句子</a:t>
            </a:r>
            <a:endParaRPr lang="en-US" altLang="zh-CN" dirty="0" smtClean="0"/>
          </a:p>
          <a:p>
            <a:endParaRPr lang="en-US" altLang="zh-CN" dirty="0" smtClean="0"/>
          </a:p>
          <a:p>
            <a:r>
              <a:rPr lang="en-US" altLang="zh-CN" sz="1200" b="0" i="0" kern="1200" dirty="0" smtClean="0">
                <a:solidFill>
                  <a:schemeClr val="tx1"/>
                </a:solidFill>
                <a:effectLst/>
                <a:latin typeface="+mn-lt"/>
                <a:ea typeface="+mn-ea"/>
                <a:cs typeface="+mn-cs"/>
              </a:rPr>
              <a:t>This language model can be recognized as an N-grams model</a:t>
            </a: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The acoustic model is about what the speech may sound given a sequence of words</a:t>
            </a: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acoustic model will be phone-based rather than word-based.</a:t>
            </a: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Hearing sensitivity is non-linear in humans.  Acoustic-model</a:t>
            </a:r>
            <a:r>
              <a:rPr lang="zh-CN" altLang="en-US" sz="1200" b="0" i="0" kern="1200" dirty="0" smtClean="0">
                <a:solidFill>
                  <a:schemeClr val="tx1"/>
                </a:solidFill>
                <a:effectLst/>
                <a:latin typeface="+mn-lt"/>
                <a:ea typeface="+mn-ea"/>
                <a:cs typeface="+mn-cs"/>
              </a:rPr>
              <a:t>是基于心里声学的</a:t>
            </a:r>
            <a:endParaRPr lang="en-US" altLang="zh-CN" sz="1200" b="0" i="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82</a:t>
            </a:fld>
            <a:endParaRPr lang="zh-CN" altLang="en-US"/>
          </a:p>
        </p:txBody>
      </p:sp>
    </p:spTree>
    <p:extLst>
      <p:ext uri="{BB962C8B-B14F-4D97-AF65-F5344CB8AC3E}">
        <p14:creationId xmlns:p14="http://schemas.microsoft.com/office/powerpoint/2010/main" val="23481808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Kaldi</a:t>
            </a:r>
          </a:p>
          <a:p>
            <a:r>
              <a:rPr lang="zh-CN" altLang="en-US" dirty="0" smtClean="0"/>
              <a:t>需要一个词典、</a:t>
            </a:r>
            <a:r>
              <a:rPr lang="en-US" altLang="zh-CN" dirty="0" smtClean="0"/>
              <a:t>language model</a:t>
            </a:r>
            <a:r>
              <a:rPr lang="zh-CN" altLang="en-US" dirty="0" smtClean="0"/>
              <a:t>就是把单词根据情境生成最合理的句子</a:t>
            </a:r>
            <a:endParaRPr lang="en-US" altLang="zh-CN" dirty="0" smtClean="0"/>
          </a:p>
          <a:p>
            <a:endParaRPr lang="en-US" altLang="zh-CN" dirty="0" smtClean="0"/>
          </a:p>
          <a:p>
            <a:r>
              <a:rPr lang="en-US" altLang="zh-CN" sz="1200" b="0" i="0" kern="1200" dirty="0" smtClean="0">
                <a:solidFill>
                  <a:schemeClr val="tx1"/>
                </a:solidFill>
                <a:effectLst/>
                <a:latin typeface="+mn-lt"/>
                <a:ea typeface="+mn-ea"/>
                <a:cs typeface="+mn-cs"/>
              </a:rPr>
              <a:t>This language model can be recognized as an N-grams model</a:t>
            </a: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The acoustic model is about what the speech may sound given a sequence of words</a:t>
            </a: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acoustic model will be phone-based rather than word-based.</a:t>
            </a: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Hearing sensitivity is non-linear in humans.  Acoustic-model</a:t>
            </a:r>
            <a:r>
              <a:rPr lang="zh-CN" altLang="en-US" sz="1200" b="0" i="0" kern="1200" dirty="0" smtClean="0">
                <a:solidFill>
                  <a:schemeClr val="tx1"/>
                </a:solidFill>
                <a:effectLst/>
                <a:latin typeface="+mn-lt"/>
                <a:ea typeface="+mn-ea"/>
                <a:cs typeface="+mn-cs"/>
              </a:rPr>
              <a:t>是基于心里声学的</a:t>
            </a:r>
            <a:endParaRPr lang="en-US" altLang="zh-CN" sz="1200" b="0" i="0" kern="120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83</a:t>
            </a:fld>
            <a:endParaRPr lang="zh-CN" altLang="en-US"/>
          </a:p>
        </p:txBody>
      </p:sp>
    </p:spTree>
    <p:extLst>
      <p:ext uri="{BB962C8B-B14F-4D97-AF65-F5344CB8AC3E}">
        <p14:creationId xmlns:p14="http://schemas.microsoft.com/office/powerpoint/2010/main" val="3663022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 pronunciation model can use tables to convert words to phones</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84</a:t>
            </a:fld>
            <a:endParaRPr lang="zh-CN" altLang="en-US"/>
          </a:p>
        </p:txBody>
      </p:sp>
    </p:spTree>
    <p:extLst>
      <p:ext uri="{BB962C8B-B14F-4D97-AF65-F5344CB8AC3E}">
        <p14:creationId xmlns:p14="http://schemas.microsoft.com/office/powerpoint/2010/main" val="238726835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he complexity grows exponentially with the number of phones</a:t>
            </a:r>
          </a:p>
          <a:p>
            <a:r>
              <a:rPr lang="en-US" altLang="zh-CN" sz="1200" b="0" i="0" kern="1200" dirty="0" smtClean="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85</a:t>
            </a:fld>
            <a:endParaRPr lang="zh-CN" altLang="en-US"/>
          </a:p>
        </p:txBody>
      </p:sp>
    </p:spTree>
    <p:extLst>
      <p:ext uri="{BB962C8B-B14F-4D97-AF65-F5344CB8AC3E}">
        <p14:creationId xmlns:p14="http://schemas.microsoft.com/office/powerpoint/2010/main" val="624795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he complexity grows exponentially with the number of phones</a:t>
            </a:r>
          </a:p>
          <a:p>
            <a:r>
              <a:rPr lang="en-US" altLang="zh-CN" sz="1200" b="0" i="0" kern="1200" smtClean="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86</a:t>
            </a:fld>
            <a:endParaRPr lang="zh-CN" altLang="en-US"/>
          </a:p>
        </p:txBody>
      </p:sp>
    </p:spTree>
    <p:extLst>
      <p:ext uri="{BB962C8B-B14F-4D97-AF65-F5344CB8AC3E}">
        <p14:creationId xmlns:p14="http://schemas.microsoft.com/office/powerpoint/2010/main" val="3254488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he complexity grows exponentially with the number of phones</a:t>
            </a:r>
          </a:p>
          <a:p>
            <a:r>
              <a:rPr lang="en-US" altLang="zh-CN" sz="1200" b="0" i="0" kern="1200" smtClean="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87</a:t>
            </a:fld>
            <a:endParaRPr lang="zh-CN" altLang="en-US"/>
          </a:p>
        </p:txBody>
      </p:sp>
    </p:spTree>
    <p:extLst>
      <p:ext uri="{BB962C8B-B14F-4D97-AF65-F5344CB8AC3E}">
        <p14:creationId xmlns:p14="http://schemas.microsoft.com/office/powerpoint/2010/main" val="359468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a:t>
            </a:fld>
            <a:endParaRPr lang="zh-CN" altLang="en-US"/>
          </a:p>
        </p:txBody>
      </p:sp>
    </p:spTree>
    <p:extLst>
      <p:ext uri="{BB962C8B-B14F-4D97-AF65-F5344CB8AC3E}">
        <p14:creationId xmlns:p14="http://schemas.microsoft.com/office/powerpoint/2010/main" val="37033504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88</a:t>
            </a:fld>
            <a:endParaRPr lang="zh-CN" altLang="en-US"/>
          </a:p>
        </p:txBody>
      </p:sp>
    </p:spTree>
    <p:extLst>
      <p:ext uri="{BB962C8B-B14F-4D97-AF65-F5344CB8AC3E}">
        <p14:creationId xmlns:p14="http://schemas.microsoft.com/office/powerpoint/2010/main" val="20630636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89</a:t>
            </a:fld>
            <a:endParaRPr lang="zh-CN" altLang="en-US"/>
          </a:p>
        </p:txBody>
      </p:sp>
    </p:spTree>
    <p:extLst>
      <p:ext uri="{BB962C8B-B14F-4D97-AF65-F5344CB8AC3E}">
        <p14:creationId xmlns:p14="http://schemas.microsoft.com/office/powerpoint/2010/main" val="38505672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每个帧对应一个状态号，很多状态号是一个状态，然后</a:t>
            </a:r>
            <a:r>
              <a:rPr lang="en-US" altLang="zh-CN" dirty="0" smtClean="0"/>
              <a:t>3</a:t>
            </a:r>
            <a:r>
              <a:rPr lang="zh-CN" altLang="en-US" dirty="0" smtClean="0"/>
              <a:t>个状态一个音素，多个音素一个单词</a:t>
            </a:r>
            <a:endParaRPr lang="en-US" altLang="zh-CN" dirty="0" smtClean="0"/>
          </a:p>
          <a:p>
            <a:r>
              <a:rPr lang="zh-CN" altLang="en-US" dirty="0" smtClean="0"/>
              <a:t>相邻帧的状态应该大多数都是相同的才合理</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90</a:t>
            </a:fld>
            <a:endParaRPr lang="zh-CN" altLang="en-US"/>
          </a:p>
        </p:txBody>
      </p:sp>
    </p:spTree>
    <p:extLst>
      <p:ext uri="{BB962C8B-B14F-4D97-AF65-F5344CB8AC3E}">
        <p14:creationId xmlns:p14="http://schemas.microsoft.com/office/powerpoint/2010/main" val="42361383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91</a:t>
            </a:fld>
            <a:endParaRPr lang="zh-CN" altLang="en-US"/>
          </a:p>
        </p:txBody>
      </p:sp>
    </p:spTree>
    <p:extLst>
      <p:ext uri="{BB962C8B-B14F-4D97-AF65-F5344CB8AC3E}">
        <p14:creationId xmlns:p14="http://schemas.microsoft.com/office/powerpoint/2010/main" val="20299919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https://www.jianshu.com/p/cfc9cae</a:t>
            </a:r>
          </a:p>
          <a:p>
            <a:r>
              <a:rPr lang="en-US" altLang="zh-CN" dirty="0" smtClean="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92</a:t>
            </a:fld>
            <a:endParaRPr lang="zh-CN" altLang="en-US"/>
          </a:p>
        </p:txBody>
      </p:sp>
    </p:spTree>
    <p:extLst>
      <p:ext uri="{BB962C8B-B14F-4D97-AF65-F5344CB8AC3E}">
        <p14:creationId xmlns:p14="http://schemas.microsoft.com/office/powerpoint/2010/main" val="388119310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https://www.jianshu.com/p/cfc9cae</a:t>
            </a:r>
          </a:p>
          <a:p>
            <a:r>
              <a:rPr lang="en-US" altLang="zh-CN" dirty="0" smtClean="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93</a:t>
            </a:fld>
            <a:endParaRPr lang="zh-CN" altLang="en-US"/>
          </a:p>
        </p:txBody>
      </p:sp>
    </p:spTree>
    <p:extLst>
      <p:ext uri="{BB962C8B-B14F-4D97-AF65-F5344CB8AC3E}">
        <p14:creationId xmlns:p14="http://schemas.microsoft.com/office/powerpoint/2010/main" val="168719514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https://www.jianshu.com/p/cfc9cae</a:t>
            </a:r>
          </a:p>
          <a:p>
            <a:r>
              <a:rPr lang="en-US" altLang="zh-CN" dirty="0" smtClean="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94</a:t>
            </a:fld>
            <a:endParaRPr lang="zh-CN" altLang="en-US"/>
          </a:p>
        </p:txBody>
      </p:sp>
    </p:spTree>
    <p:extLst>
      <p:ext uri="{BB962C8B-B14F-4D97-AF65-F5344CB8AC3E}">
        <p14:creationId xmlns:p14="http://schemas.microsoft.com/office/powerpoint/2010/main" val="261234021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95</a:t>
            </a:fld>
            <a:endParaRPr lang="zh-CN" altLang="en-US"/>
          </a:p>
        </p:txBody>
      </p:sp>
    </p:spTree>
    <p:extLst>
      <p:ext uri="{BB962C8B-B14F-4D97-AF65-F5344CB8AC3E}">
        <p14:creationId xmlns:p14="http://schemas.microsoft.com/office/powerpoint/2010/main" val="17103284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96</a:t>
            </a:fld>
            <a:endParaRPr lang="zh-CN" altLang="en-US"/>
          </a:p>
        </p:txBody>
      </p:sp>
    </p:spTree>
    <p:extLst>
      <p:ext uri="{BB962C8B-B14F-4D97-AF65-F5344CB8AC3E}">
        <p14:creationId xmlns:p14="http://schemas.microsoft.com/office/powerpoint/2010/main" val="18899753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97</a:t>
            </a:fld>
            <a:endParaRPr lang="zh-CN" altLang="en-US"/>
          </a:p>
        </p:txBody>
      </p:sp>
    </p:spTree>
    <p:extLst>
      <p:ext uri="{BB962C8B-B14F-4D97-AF65-F5344CB8AC3E}">
        <p14:creationId xmlns:p14="http://schemas.microsoft.com/office/powerpoint/2010/main" val="1709135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a:t>
            </a:fld>
            <a:endParaRPr lang="zh-CN" altLang="en-US"/>
          </a:p>
        </p:txBody>
      </p:sp>
    </p:spTree>
    <p:extLst>
      <p:ext uri="{BB962C8B-B14F-4D97-AF65-F5344CB8AC3E}">
        <p14:creationId xmlns:p14="http://schemas.microsoft.com/office/powerpoint/2010/main" val="129185784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98</a:t>
            </a:fld>
            <a:endParaRPr lang="zh-CN" altLang="en-US"/>
          </a:p>
        </p:txBody>
      </p:sp>
    </p:spTree>
    <p:extLst>
      <p:ext uri="{BB962C8B-B14F-4D97-AF65-F5344CB8AC3E}">
        <p14:creationId xmlns:p14="http://schemas.microsoft.com/office/powerpoint/2010/main" val="9245926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99</a:t>
            </a:fld>
            <a:endParaRPr lang="zh-CN" altLang="en-US"/>
          </a:p>
        </p:txBody>
      </p:sp>
    </p:spTree>
    <p:extLst>
      <p:ext uri="{BB962C8B-B14F-4D97-AF65-F5344CB8AC3E}">
        <p14:creationId xmlns:p14="http://schemas.microsoft.com/office/powerpoint/2010/main" val="222030487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100</a:t>
            </a:fld>
            <a:endParaRPr lang="zh-CN" altLang="en-US"/>
          </a:p>
        </p:txBody>
      </p:sp>
    </p:spTree>
    <p:extLst>
      <p:ext uri="{BB962C8B-B14F-4D97-AF65-F5344CB8AC3E}">
        <p14:creationId xmlns:p14="http://schemas.microsoft.com/office/powerpoint/2010/main" val="312776463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101</a:t>
            </a:fld>
            <a:endParaRPr lang="zh-CN" altLang="en-US"/>
          </a:p>
        </p:txBody>
      </p:sp>
    </p:spTree>
    <p:extLst>
      <p:ext uri="{BB962C8B-B14F-4D97-AF65-F5344CB8AC3E}">
        <p14:creationId xmlns:p14="http://schemas.microsoft.com/office/powerpoint/2010/main" val="232506821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102</a:t>
            </a:fld>
            <a:endParaRPr lang="zh-CN" altLang="en-US"/>
          </a:p>
        </p:txBody>
      </p:sp>
    </p:spTree>
    <p:extLst>
      <p:ext uri="{BB962C8B-B14F-4D97-AF65-F5344CB8AC3E}">
        <p14:creationId xmlns:p14="http://schemas.microsoft.com/office/powerpoint/2010/main" val="380459940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正常功能即能识别对无处理语音样本</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103</a:t>
            </a:fld>
            <a:endParaRPr lang="zh-CN" altLang="en-US"/>
          </a:p>
        </p:txBody>
      </p:sp>
    </p:spTree>
    <p:extLst>
      <p:ext uri="{BB962C8B-B14F-4D97-AF65-F5344CB8AC3E}">
        <p14:creationId xmlns:p14="http://schemas.microsoft.com/office/powerpoint/2010/main" val="31942225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hlinkClick r:id="rId3"/>
              </a:rPr>
              <a:t>https://www.cnblogs.com/always-fight/p/10370412.html</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104</a:t>
            </a:fld>
            <a:endParaRPr lang="zh-CN" altLang="en-US"/>
          </a:p>
        </p:txBody>
      </p:sp>
    </p:spTree>
    <p:extLst>
      <p:ext uri="{BB962C8B-B14F-4D97-AF65-F5344CB8AC3E}">
        <p14:creationId xmlns:p14="http://schemas.microsoft.com/office/powerpoint/2010/main" val="388832957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105</a:t>
            </a:fld>
            <a:endParaRPr lang="zh-CN" altLang="en-US"/>
          </a:p>
        </p:txBody>
      </p:sp>
    </p:spTree>
    <p:extLst>
      <p:ext uri="{BB962C8B-B14F-4D97-AF65-F5344CB8AC3E}">
        <p14:creationId xmlns:p14="http://schemas.microsoft.com/office/powerpoint/2010/main" val="136310884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106</a:t>
            </a:fld>
            <a:endParaRPr lang="zh-CN" altLang="en-US"/>
          </a:p>
        </p:txBody>
      </p:sp>
    </p:spTree>
    <p:extLst>
      <p:ext uri="{BB962C8B-B14F-4D97-AF65-F5344CB8AC3E}">
        <p14:creationId xmlns:p14="http://schemas.microsoft.com/office/powerpoint/2010/main" val="34581395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107</a:t>
            </a:fld>
            <a:endParaRPr lang="zh-CN" altLang="en-US"/>
          </a:p>
        </p:txBody>
      </p:sp>
    </p:spTree>
    <p:extLst>
      <p:ext uri="{BB962C8B-B14F-4D97-AF65-F5344CB8AC3E}">
        <p14:creationId xmlns:p14="http://schemas.microsoft.com/office/powerpoint/2010/main" val="222150049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矩形 2"/>
          <p:cNvSpPr/>
          <p:nvPr userDrawn="1"/>
        </p:nvSpPr>
        <p:spPr>
          <a:xfrm>
            <a:off x="-24680" y="0"/>
            <a:ext cx="12216680" cy="1268760"/>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24680" y="5661248"/>
            <a:ext cx="12216680" cy="1195648"/>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pic>
        <p:nvPicPr>
          <p:cNvPr id="5" name="图片 4"/>
          <p:cNvPicPr>
            <a:picLocks noChangeAspect="1"/>
          </p:cNvPicPr>
          <p:nvPr userDrawn="1"/>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4652665" y="5912023"/>
            <a:ext cx="2857242" cy="692268"/>
          </a:xfrm>
          <a:prstGeom prst="rect">
            <a:avLst/>
          </a:prstGeom>
        </p:spPr>
      </p:pic>
      <p:sp>
        <p:nvSpPr>
          <p:cNvPr id="6" name="文本占位符 6"/>
          <p:cNvSpPr>
            <a:spLocks noGrp="1"/>
          </p:cNvSpPr>
          <p:nvPr>
            <p:ph type="body" sz="quarter" idx="10" hasCustomPrompt="1"/>
          </p:nvPr>
        </p:nvSpPr>
        <p:spPr>
          <a:xfrm>
            <a:off x="2083657" y="2458680"/>
            <a:ext cx="7973169" cy="1006323"/>
          </a:xfrm>
          <a:prstGeom prst="rect">
            <a:avLst/>
          </a:prstGeom>
        </p:spPr>
        <p:txBody>
          <a:bodyPr/>
          <a:lstStyle>
            <a:lvl1pPr marL="0" indent="0" algn="dist">
              <a:buNone/>
              <a:defRPr sz="600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smtClean="0"/>
              <a:t>USSLAB</a:t>
            </a:r>
            <a:r>
              <a:rPr lang="zh-CN" altLang="en-US" dirty="0" smtClean="0"/>
              <a:t>专用</a:t>
            </a:r>
            <a:r>
              <a:rPr lang="en-US" altLang="zh-CN" dirty="0" smtClean="0"/>
              <a:t>PPT</a:t>
            </a:r>
            <a:r>
              <a:rPr lang="zh-CN" altLang="en-US" dirty="0" smtClean="0"/>
              <a:t>模板</a:t>
            </a:r>
          </a:p>
        </p:txBody>
      </p:sp>
      <p:sp>
        <p:nvSpPr>
          <p:cNvPr id="7" name="文本占位符 6"/>
          <p:cNvSpPr>
            <a:spLocks noGrp="1"/>
          </p:cNvSpPr>
          <p:nvPr>
            <p:ph type="body" sz="quarter" idx="11" hasCustomPrompt="1"/>
          </p:nvPr>
        </p:nvSpPr>
        <p:spPr>
          <a:xfrm>
            <a:off x="4657413" y="3972594"/>
            <a:ext cx="2852494"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smtClean="0"/>
              <a:t>演讲者：</a:t>
            </a:r>
            <a:r>
              <a:rPr lang="en-US" altLang="zh-CN" dirty="0" smtClean="0"/>
              <a:t>XXX</a:t>
            </a:r>
            <a:endParaRPr lang="zh-CN" altLang="en-US" dirty="0" smtClean="0"/>
          </a:p>
        </p:txBody>
      </p:sp>
      <p:sp>
        <p:nvSpPr>
          <p:cNvPr id="8" name="文本占位符 6"/>
          <p:cNvSpPr>
            <a:spLocks noGrp="1"/>
          </p:cNvSpPr>
          <p:nvPr>
            <p:ph type="body" sz="quarter" idx="12" hasCustomPrompt="1"/>
          </p:nvPr>
        </p:nvSpPr>
        <p:spPr>
          <a:xfrm>
            <a:off x="3701573" y="4759939"/>
            <a:ext cx="4764173"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smtClean="0"/>
              <a:t>Ubiquitous System Security Lab </a:t>
            </a:r>
            <a:endParaRPr lang="zh-CN" altLang="en-US" dirty="0" smtClean="0"/>
          </a:p>
        </p:txBody>
      </p:sp>
      <p:pic>
        <p:nvPicPr>
          <p:cNvPr id="9" name="图片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7765" y="330222"/>
            <a:ext cx="2102268" cy="608316"/>
          </a:xfrm>
          <a:prstGeom prst="rect">
            <a:avLst/>
          </a:prstGeom>
        </p:spPr>
      </p:pic>
    </p:spTree>
    <p:extLst>
      <p:ext uri="{BB962C8B-B14F-4D97-AF65-F5344CB8AC3E}">
        <p14:creationId xmlns:p14="http://schemas.microsoft.com/office/powerpoint/2010/main" val="3360692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8" name="文本框 17"/>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3" name="矩形 2"/>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sp>
        <p:nvSpPr>
          <p:cNvPr id="6" name="文本框 5"/>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pic>
        <p:nvPicPr>
          <p:cNvPr id="8" name="图片 7"/>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305464" y="6083559"/>
            <a:ext cx="2414570" cy="578341"/>
          </a:xfrm>
          <a:prstGeom prst="rect">
            <a:avLst/>
          </a:prstGeom>
        </p:spPr>
      </p:pic>
    </p:spTree>
    <p:extLst>
      <p:ext uri="{BB962C8B-B14F-4D97-AF65-F5344CB8AC3E}">
        <p14:creationId xmlns:p14="http://schemas.microsoft.com/office/powerpoint/2010/main" val="363797431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10" name="文本框 9"/>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11" name="矩形 10"/>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pic>
        <p:nvPicPr>
          <p:cNvPr id="13" name="图片 12"/>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305464" y="6083559"/>
            <a:ext cx="2414570" cy="578341"/>
          </a:xfrm>
          <a:prstGeom prst="rect">
            <a:avLst/>
          </a:prstGeom>
        </p:spPr>
      </p:pic>
      <p:sp>
        <p:nvSpPr>
          <p:cNvPr id="14" name="文本框 13"/>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56335455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椭圆 2"/>
          <p:cNvSpPr/>
          <p:nvPr userDrawn="1"/>
        </p:nvSpPr>
        <p:spPr>
          <a:xfrm>
            <a:off x="5179328" y="1916832"/>
            <a:ext cx="1800200" cy="1800200"/>
          </a:xfrm>
          <a:prstGeom prst="ellipse">
            <a:avLst/>
          </a:prstGeom>
          <a:noFill/>
          <a:ln w="19050">
            <a:solidFill>
              <a:srgbClr val="0E81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sp>
        <p:nvSpPr>
          <p:cNvPr id="4" name="文本占位符 6"/>
          <p:cNvSpPr>
            <a:spLocks noGrp="1"/>
          </p:cNvSpPr>
          <p:nvPr>
            <p:ph type="body" sz="quarter" idx="10" hasCustomPrompt="1"/>
          </p:nvPr>
        </p:nvSpPr>
        <p:spPr>
          <a:xfrm>
            <a:off x="5612203" y="2421509"/>
            <a:ext cx="1044178" cy="1008063"/>
          </a:xfrm>
          <a:prstGeom prst="rect">
            <a:avLst/>
          </a:prstGeom>
        </p:spPr>
        <p:txBody>
          <a:bodyPr/>
          <a:lstStyle>
            <a:lvl1pPr marL="0" indent="0" algn="dist">
              <a:buNone/>
              <a:defRPr sz="600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smtClean="0"/>
              <a:t>01</a:t>
            </a:r>
            <a:endParaRPr lang="zh-CN" altLang="en-US" dirty="0" smtClean="0"/>
          </a:p>
        </p:txBody>
      </p:sp>
      <p:sp>
        <p:nvSpPr>
          <p:cNvPr id="5" name="文本占位符 6"/>
          <p:cNvSpPr>
            <a:spLocks noGrp="1"/>
          </p:cNvSpPr>
          <p:nvPr>
            <p:ph type="body" sz="quarter" idx="11" hasCustomPrompt="1"/>
          </p:nvPr>
        </p:nvSpPr>
        <p:spPr>
          <a:xfrm>
            <a:off x="5124013" y="3890952"/>
            <a:ext cx="1891640"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smtClean="0"/>
              <a:t>PART ONE</a:t>
            </a:r>
            <a:endParaRPr lang="zh-CN" altLang="en-US" dirty="0" smtClean="0"/>
          </a:p>
        </p:txBody>
      </p:sp>
      <p:sp>
        <p:nvSpPr>
          <p:cNvPr id="6" name="文本占位符 6"/>
          <p:cNvSpPr>
            <a:spLocks noGrp="1"/>
          </p:cNvSpPr>
          <p:nvPr>
            <p:ph type="body" sz="quarter" idx="12" hasCustomPrompt="1"/>
          </p:nvPr>
        </p:nvSpPr>
        <p:spPr>
          <a:xfrm>
            <a:off x="3503712" y="4372336"/>
            <a:ext cx="5195640" cy="496824"/>
          </a:xfrm>
          <a:prstGeom prst="rect">
            <a:avLst/>
          </a:prstGeom>
        </p:spPr>
        <p:txBody>
          <a:bodyPr/>
          <a:lstStyle>
            <a:lvl1pPr marL="0" indent="0" algn="ctr">
              <a:buNone/>
              <a:defRPr sz="4000" baseline="0">
                <a:solidFill>
                  <a:srgbClr val="0E81B7"/>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smtClean="0"/>
              <a:t>绪论引言</a:t>
            </a:r>
          </a:p>
        </p:txBody>
      </p:sp>
      <p:sp>
        <p:nvSpPr>
          <p:cNvPr id="7" name="矩形 6"/>
          <p:cNvSpPr/>
          <p:nvPr userDrawn="1"/>
        </p:nvSpPr>
        <p:spPr>
          <a:xfrm>
            <a:off x="-24680" y="0"/>
            <a:ext cx="12216680" cy="1268760"/>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24680" y="5661248"/>
            <a:ext cx="12216680" cy="1195648"/>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pic>
        <p:nvPicPr>
          <p:cNvPr id="10" name="图片 9"/>
          <p:cNvPicPr>
            <a:picLocks noChangeAspect="1"/>
          </p:cNvPicPr>
          <p:nvPr userDrawn="1"/>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4915090" y="5973395"/>
            <a:ext cx="2310304" cy="559753"/>
          </a:xfrm>
          <a:prstGeom prst="rect">
            <a:avLst/>
          </a:prstGeom>
        </p:spPr>
      </p:pic>
    </p:spTree>
    <p:extLst>
      <p:ext uri="{BB962C8B-B14F-4D97-AF65-F5344CB8AC3E}">
        <p14:creationId xmlns:p14="http://schemas.microsoft.com/office/powerpoint/2010/main" val="514153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文本框 2"/>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4" name="矩形 3"/>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pic>
        <p:nvPicPr>
          <p:cNvPr id="6" name="图片 5"/>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617765" y="5885768"/>
            <a:ext cx="2726871" cy="653144"/>
          </a:xfrm>
          <a:prstGeom prst="rect">
            <a:avLst/>
          </a:prstGeom>
        </p:spPr>
      </p:pic>
      <p:sp>
        <p:nvSpPr>
          <p:cNvPr id="7" name="文本框 6"/>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grpSp>
        <p:nvGrpSpPr>
          <p:cNvPr id="8" name="组合 7"/>
          <p:cNvGrpSpPr/>
          <p:nvPr userDrawn="1"/>
        </p:nvGrpSpPr>
        <p:grpSpPr>
          <a:xfrm>
            <a:off x="766850" y="2010547"/>
            <a:ext cx="1371598" cy="89364"/>
            <a:chOff x="867749" y="1851404"/>
            <a:chExt cx="1275570" cy="101222"/>
          </a:xfrm>
        </p:grpSpPr>
        <p:sp>
          <p:nvSpPr>
            <p:cNvPr id="9" name="矩形 7"/>
            <p:cNvSpPr/>
            <p:nvPr/>
          </p:nvSpPr>
          <p:spPr>
            <a:xfrm>
              <a:off x="867749" y="1851660"/>
              <a:ext cx="422117" cy="100966"/>
            </a:xfrm>
            <a:custGeom>
              <a:avLst/>
              <a:gdLst>
                <a:gd name="connsiteX0" fmla="*/ 0 w 1726163"/>
                <a:gd name="connsiteY0" fmla="*/ 0 h 811763"/>
                <a:gd name="connsiteX1" fmla="*/ 1726163 w 1726163"/>
                <a:gd name="connsiteY1" fmla="*/ 0 h 811763"/>
                <a:gd name="connsiteX2" fmla="*/ 1726163 w 1726163"/>
                <a:gd name="connsiteY2" fmla="*/ 811763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259632 w 1726163"/>
                <a:gd name="connsiteY2" fmla="*/ 80243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558252 w 1726163"/>
                <a:gd name="connsiteY2" fmla="*/ 775534 h 811763"/>
                <a:gd name="connsiteX3" fmla="*/ 0 w 1726163"/>
                <a:gd name="connsiteY3" fmla="*/ 811763 h 811763"/>
                <a:gd name="connsiteX4" fmla="*/ 0 w 1726163"/>
                <a:gd name="connsiteY4" fmla="*/ 0 h 811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6163" h="811763">
                  <a:moveTo>
                    <a:pt x="0" y="0"/>
                  </a:moveTo>
                  <a:lnTo>
                    <a:pt x="1726163" y="0"/>
                  </a:lnTo>
                  <a:lnTo>
                    <a:pt x="1558252" y="775534"/>
                  </a:lnTo>
                  <a:lnTo>
                    <a:pt x="0" y="811763"/>
                  </a:lnTo>
                  <a:lnTo>
                    <a:pt x="0" y="0"/>
                  </a:lnTo>
                  <a:close/>
                </a:path>
              </a:pathLst>
            </a:custGeom>
            <a:gradFill>
              <a:gsLst>
                <a:gs pos="68000">
                  <a:schemeClr val="accent2"/>
                </a:gs>
                <a:gs pos="0">
                  <a:srgbClr val="F0134E"/>
                </a:gs>
                <a:gs pos="40000">
                  <a:srgbClr val="FF0000"/>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0134E"/>
                </a:solidFill>
              </a:endParaRPr>
            </a:p>
          </p:txBody>
        </p:sp>
        <p:sp>
          <p:nvSpPr>
            <p:cNvPr id="10" name="矩形 7"/>
            <p:cNvSpPr/>
            <p:nvPr/>
          </p:nvSpPr>
          <p:spPr>
            <a:xfrm rot="10800000">
              <a:off x="1289865" y="1851404"/>
              <a:ext cx="853454" cy="101222"/>
            </a:xfrm>
            <a:custGeom>
              <a:avLst/>
              <a:gdLst>
                <a:gd name="connsiteX0" fmla="*/ 0 w 1726163"/>
                <a:gd name="connsiteY0" fmla="*/ 0 h 811763"/>
                <a:gd name="connsiteX1" fmla="*/ 1726163 w 1726163"/>
                <a:gd name="connsiteY1" fmla="*/ 0 h 811763"/>
                <a:gd name="connsiteX2" fmla="*/ 1726163 w 1726163"/>
                <a:gd name="connsiteY2" fmla="*/ 811763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259632 w 1726163"/>
                <a:gd name="connsiteY2" fmla="*/ 80243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558252 w 1726163"/>
                <a:gd name="connsiteY2" fmla="*/ 775534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640127 w 1726163"/>
                <a:gd name="connsiteY2" fmla="*/ 75639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640127 w 1726163"/>
                <a:gd name="connsiteY2" fmla="*/ 775535 h 811763"/>
                <a:gd name="connsiteX3" fmla="*/ 0 w 1726163"/>
                <a:gd name="connsiteY3" fmla="*/ 811763 h 811763"/>
                <a:gd name="connsiteX4" fmla="*/ 0 w 1726163"/>
                <a:gd name="connsiteY4" fmla="*/ 0 h 811763"/>
                <a:gd name="connsiteX0" fmla="*/ 0 w 1726163"/>
                <a:gd name="connsiteY0" fmla="*/ 0 h 813821"/>
                <a:gd name="connsiteX1" fmla="*/ 1726163 w 1726163"/>
                <a:gd name="connsiteY1" fmla="*/ 0 h 813821"/>
                <a:gd name="connsiteX2" fmla="*/ 1640127 w 1726163"/>
                <a:gd name="connsiteY2" fmla="*/ 813821 h 813821"/>
                <a:gd name="connsiteX3" fmla="*/ 0 w 1726163"/>
                <a:gd name="connsiteY3" fmla="*/ 811763 h 813821"/>
                <a:gd name="connsiteX4" fmla="*/ 0 w 1726163"/>
                <a:gd name="connsiteY4" fmla="*/ 0 h 813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6163" h="813821">
                  <a:moveTo>
                    <a:pt x="0" y="0"/>
                  </a:moveTo>
                  <a:lnTo>
                    <a:pt x="1726163" y="0"/>
                  </a:lnTo>
                  <a:lnTo>
                    <a:pt x="1640127" y="813821"/>
                  </a:lnTo>
                  <a:lnTo>
                    <a:pt x="0" y="811763"/>
                  </a:lnTo>
                  <a:lnTo>
                    <a:pt x="0" y="0"/>
                  </a:lnTo>
                  <a:close/>
                </a:path>
              </a:pathLst>
            </a:custGeom>
            <a:gradFill>
              <a:gsLst>
                <a:gs pos="26000">
                  <a:srgbClr val="54CC5B"/>
                </a:gs>
                <a:gs pos="67000">
                  <a:srgbClr val="0E81B7"/>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4CC5B"/>
                </a:solidFill>
              </a:endParaRPr>
            </a:p>
          </p:txBody>
        </p:sp>
      </p:grpSp>
      <p:sp>
        <p:nvSpPr>
          <p:cNvPr id="11" name="文本占位符 6"/>
          <p:cNvSpPr>
            <a:spLocks noGrp="1"/>
          </p:cNvSpPr>
          <p:nvPr>
            <p:ph type="body" sz="quarter" idx="12" hasCustomPrompt="1"/>
          </p:nvPr>
        </p:nvSpPr>
        <p:spPr>
          <a:xfrm>
            <a:off x="566531" y="1581924"/>
            <a:ext cx="1668420"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smtClean="0"/>
              <a:t>PART 01</a:t>
            </a:r>
            <a:endParaRPr lang="zh-CN" altLang="en-US" dirty="0" smtClean="0"/>
          </a:p>
        </p:txBody>
      </p:sp>
    </p:spTree>
    <p:extLst>
      <p:ext uri="{BB962C8B-B14F-4D97-AF65-F5344CB8AC3E}">
        <p14:creationId xmlns:p14="http://schemas.microsoft.com/office/powerpoint/2010/main" val="13409671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3131416"/>
      </p:ext>
    </p:extLst>
  </p:cSld>
  <p:clrMap bg1="lt1" tx1="dk1" bg2="lt2" tx2="dk2" accent1="accent1" accent2="accent2" accent3="accent3" accent4="accent4" accent5="accent5" accent6="accent6" hlink="hlink" folHlink="folHlink"/>
  <p:sldLayoutIdLst>
    <p:sldLayoutId id="2147483665" r:id="rId1"/>
    <p:sldLayoutId id="2147483649" r:id="rId2"/>
    <p:sldLayoutId id="2147483663" r:id="rId3"/>
    <p:sldLayoutId id="2147483664" r:id="rId4"/>
    <p:sldLayoutId id="2147483666" r:id="rId5"/>
  </p:sldLayoutIdLst>
  <p:timing>
    <p:tnLst>
      <p:par>
        <p:cTn id="1" dur="indefinite" restart="never" nodeType="tmRoot"/>
      </p:par>
    </p:tnLst>
  </p:timing>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qualcomm.com/media/documents/files/making-an-on-device-personal-assistant-a-reality.pdf" TargetMode="Externa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10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0.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10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qualcomm.com/media/documents/files/making-an-on-device-personal-assistant-a-reality.pdf" TargetMode="Externa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4.xml"/><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5.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_rels/slide1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6.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_rels/slide1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7.xml"/><Relationship Id="rId1" Type="http://schemas.openxmlformats.org/officeDocument/2006/relationships/slideLayout" Target="../slideLayouts/slideLayout3.xml"/><Relationship Id="rId5" Type="http://schemas.openxmlformats.org/officeDocument/2006/relationships/image" Target="../media/image77.png"/><Relationship Id="rId4" Type="http://schemas.openxmlformats.org/officeDocument/2006/relationships/image" Target="../media/image76.png"/></Relationships>
</file>

<file path=ppt/slides/_rels/slide11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109.xml"/><Relationship Id="rId1" Type="http://schemas.openxmlformats.org/officeDocument/2006/relationships/slideLayout" Target="../slideLayouts/slideLayout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1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0.xml"/><Relationship Id="rId1" Type="http://schemas.openxmlformats.org/officeDocument/2006/relationships/slideLayout" Target="../slideLayouts/slideLayout3.xml"/><Relationship Id="rId5" Type="http://schemas.openxmlformats.org/officeDocument/2006/relationships/image" Target="../media/image85.png"/><Relationship Id="rId4" Type="http://schemas.openxmlformats.org/officeDocument/2006/relationships/image" Target="../media/image84.png"/></Relationships>
</file>

<file path=ppt/slides/_rels/slide11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cloud.google.com/speech-to-text/docs/encoding"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cloud.google.com/speech-to-text/docs/best-practices"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eveloper.nuance.com/downloads/guidelines/Nuance%20Audio%20Input%20Specification_v11_ND.pdf" TargetMode="Externa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developer.nuance.com/downloads/guidelines/Nuance%20Audio%20Input%20Specification_v11_ND.pdf"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Muges/audiotsm"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hyperlink" Target="https://zhuanlan.zhihu.com/p/45053115"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ndss-symposium.org/wp-content/uploads/2019/02/ndss2019_08-1_Abdullah_paper.pdf"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2.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9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0.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1906822"/>
            <a:ext cx="9954277" cy="1631216"/>
          </a:xfrm>
          <a:prstGeom prst="rect">
            <a:avLst/>
          </a:prstGeom>
          <a:noFill/>
        </p:spPr>
        <p:txBody>
          <a:bodyPr wrap="square" rtlCol="0" anchor="ctr">
            <a:spAutoFit/>
          </a:bodyPr>
          <a:lstStyle/>
          <a:p>
            <a:pPr algn="ct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基于音频预处理过程漏洞的</a:t>
            </a:r>
            <a:endParaRPr lang="en-US" altLang="zh-CN" sz="4000" b="1" dirty="0" smtClean="0">
              <a:solidFill>
                <a:schemeClr val="bg2">
                  <a:lumMod val="10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语音识别系统攻击</a:t>
            </a:r>
            <a:endParaRPr lang="en-US" altLang="zh-CN" sz="4000" dirty="0" smtClean="0">
              <a:solidFill>
                <a:schemeClr val="bg2">
                  <a:lumMod val="10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133852" y="3941684"/>
            <a:ext cx="9954277" cy="584775"/>
          </a:xfrm>
          <a:prstGeom prst="rect">
            <a:avLst/>
          </a:prstGeom>
          <a:noFill/>
        </p:spPr>
        <p:txBody>
          <a:bodyPr wrap="square" rtlCol="0" anchor="ctr">
            <a:spAutoFit/>
          </a:bodyPr>
          <a:lstStyle/>
          <a:p>
            <a:pPr algn="ctr"/>
            <a:r>
              <a:rPr lang="zh-CN" altLang="en-US" sz="3200" dirty="0" smtClean="0">
                <a:solidFill>
                  <a:schemeClr val="bg2">
                    <a:lumMod val="10000"/>
                  </a:schemeClr>
                </a:solidFill>
                <a:latin typeface="微软雅黑" panose="020B0503020204020204" pitchFamily="34" charset="-122"/>
                <a:ea typeface="微软雅黑" panose="020B0503020204020204" pitchFamily="34" charset="-122"/>
              </a:rPr>
              <a:t>李超豪 蒋沁宏</a:t>
            </a:r>
            <a:endParaRPr lang="en-US" altLang="zh-CN" sz="3200" dirty="0" smtClean="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444622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 xmlns:a16="http://schemas.microsoft.com/office/drawing/2014/main" id="{AB1DF3D9-EC08-40CA-853D-48B16F99EE56}"/>
              </a:ext>
            </a:extLst>
          </p:cNvPr>
          <p:cNvSpPr/>
          <p:nvPr/>
        </p:nvSpPr>
        <p:spPr>
          <a:xfrm>
            <a:off x="396613" y="5844089"/>
            <a:ext cx="9685538" cy="339837"/>
          </a:xfrm>
          <a:prstGeom prst="rect">
            <a:avLst/>
          </a:prstGeom>
        </p:spPr>
        <p:txBody>
          <a:bodyPr wrap="square">
            <a:spAutoFit/>
          </a:bodyPr>
          <a:lstStyle/>
          <a:p>
            <a:pPr>
              <a:lnSpc>
                <a:spcPct val="150000"/>
              </a:lnSpc>
            </a:pPr>
            <a:r>
              <a:rPr lang="en-US" altLang="zh-CN" sz="1200" dirty="0" smtClean="0">
                <a:latin typeface="Microsoft YaHei" charset="-122"/>
                <a:ea typeface="Microsoft YaHei" charset="-122"/>
                <a:cs typeface="Microsoft YaHei" charset="-122"/>
              </a:rPr>
              <a:t>Link</a:t>
            </a:r>
            <a:r>
              <a:rPr lang="zh-CN" altLang="en-US" sz="1200" dirty="0" smtClean="0">
                <a:latin typeface="Microsoft YaHei" charset="-122"/>
                <a:ea typeface="Microsoft YaHei" charset="-122"/>
                <a:cs typeface="Microsoft YaHei" charset="-122"/>
              </a:rPr>
              <a:t>：</a:t>
            </a:r>
            <a:r>
              <a:rPr lang="en-US" altLang="zh-CN" sz="1200" u="sng" dirty="0">
                <a:hlinkClick r:id="rId2"/>
              </a:rPr>
              <a:t>https://www.qualcomm.com/media/documents/files/making-an-on-device-personal-assistant-a-reality.pdf</a:t>
            </a:r>
            <a:endParaRPr lang="en-US" altLang="zh-CN" sz="1200" dirty="0" smtClean="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843572" y="1987296"/>
            <a:ext cx="10394269" cy="3856793"/>
          </a:xfrm>
          <a:prstGeom prst="rect">
            <a:avLst/>
          </a:prstGeom>
        </p:spPr>
      </p:pic>
      <p:sp>
        <p:nvSpPr>
          <p:cNvPr id="7" name="矩形 6"/>
          <p:cNvSpPr/>
          <p:nvPr/>
        </p:nvSpPr>
        <p:spPr>
          <a:xfrm>
            <a:off x="4118758" y="3145987"/>
            <a:ext cx="476993" cy="50961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4095008" y="3192379"/>
            <a:ext cx="492443" cy="461665"/>
          </a:xfrm>
          <a:prstGeom prst="rect">
            <a:avLst/>
          </a:prstGeom>
          <a:noFill/>
        </p:spPr>
        <p:txBody>
          <a:bodyPr wrap="none" rtlCol="0">
            <a:spAutoFit/>
          </a:bodyPr>
          <a:lstStyle/>
          <a:p>
            <a:r>
              <a:rPr kumimoji="1" lang="zh-CN" altLang="en-US" sz="2400" b="1" dirty="0" smtClean="0">
                <a:solidFill>
                  <a:srgbClr val="C00000"/>
                </a:solidFill>
                <a:latin typeface="Microsoft YaHei" charset="-122"/>
                <a:ea typeface="Microsoft YaHei" charset="-122"/>
                <a:cs typeface="Microsoft YaHei" charset="-122"/>
              </a:rPr>
              <a:t>？</a:t>
            </a:r>
            <a:endParaRPr kumimoji="1" lang="zh-CN" altLang="en-US" sz="2400" b="1" dirty="0">
              <a:solidFill>
                <a:srgbClr val="C00000"/>
              </a:solidFill>
              <a:latin typeface="Microsoft YaHei" charset="-122"/>
              <a:ea typeface="Microsoft YaHei" charset="-122"/>
              <a:cs typeface="Microsoft YaHei" charset="-122"/>
            </a:endParaRPr>
          </a:p>
        </p:txBody>
      </p:sp>
      <p:sp>
        <p:nvSpPr>
          <p:cNvPr id="8" name="矩形 7">
            <a:extLst>
              <a:ext uri="{FF2B5EF4-FFF2-40B4-BE49-F238E27FC236}">
                <a16:creationId xmlns="" xmlns:a16="http://schemas.microsoft.com/office/drawing/2014/main" id="{0FDAD747-108F-4A6D-9220-5EA05067FF1E}"/>
              </a:ext>
            </a:extLst>
          </p:cNvPr>
          <p:cNvSpPr/>
          <p:nvPr/>
        </p:nvSpPr>
        <p:spPr>
          <a:xfrm>
            <a:off x="843572" y="1120596"/>
            <a:ext cx="11263084" cy="633187"/>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a:t>
            </a:r>
            <a:r>
              <a:rPr lang="zh-CN" altLang="en-US" sz="3200" b="1" dirty="0" smtClean="0">
                <a:solidFill>
                  <a:schemeClr val="tx2">
                    <a:lumMod val="50000"/>
                  </a:schemeClr>
                </a:solidFill>
                <a:latin typeface="微软雅黑" panose="020B0503020204020204" pitchFamily="34" charset="-122"/>
                <a:ea typeface="微软雅黑" panose="020B0503020204020204" pitchFamily="34" charset="-122"/>
              </a:rPr>
              <a:t>调研 </a:t>
            </a:r>
            <a:r>
              <a:rPr lang="en-US" altLang="zh-CN" sz="3200" b="1" dirty="0" smtClean="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smtClean="0">
                <a:solidFill>
                  <a:schemeClr val="tx2">
                    <a:lumMod val="50000"/>
                  </a:schemeClr>
                </a:solidFill>
                <a:latin typeface="Microsoft YaHei" charset="-122"/>
                <a:ea typeface="Microsoft YaHei" charset="-122"/>
                <a:cs typeface="Microsoft YaHei" charset="-122"/>
              </a:rPr>
              <a:t>Qualcomm</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1907893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3778599"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会议纪要 </a:t>
            </a:r>
            <a:r>
              <a:rPr lang="en-US" altLang="zh-CN" sz="3200" b="1" dirty="0" smtClean="0">
                <a:solidFill>
                  <a:prstClr val="black"/>
                </a:solidFill>
                <a:latin typeface="微软雅黑" panose="020B0503020204020204" pitchFamily="34" charset="-122"/>
                <a:ea typeface="微软雅黑" panose="020B0503020204020204" pitchFamily="34" charset="-122"/>
              </a:rPr>
              <a:t>—— </a:t>
            </a:r>
            <a:r>
              <a:rPr lang="zh-CN" altLang="en-US" sz="3200" b="1" dirty="0" smtClean="0">
                <a:solidFill>
                  <a:prstClr val="black"/>
                </a:solidFill>
                <a:latin typeface="微软雅黑" panose="020B0503020204020204" pitchFamily="34" charset="-122"/>
                <a:ea typeface="微软雅黑" panose="020B0503020204020204" pitchFamily="34" charset="-122"/>
              </a:rPr>
              <a:t>模型</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以最小时间单元（参考</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状态间隔或设置参数间隔）切分输入音频</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优化</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条件：调节单元个数、单元调节速度以及可</a:t>
            </a:r>
            <a:r>
              <a:rPr lang="zh-CN" altLang="en-US" sz="160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听性（心理声学）</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与发音学模型相互印证</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5043" y="3265441"/>
            <a:ext cx="3481136" cy="2610852"/>
          </a:xfrm>
          <a:prstGeom prst="rect">
            <a:avLst/>
          </a:prstGeom>
        </p:spPr>
      </p:pic>
    </p:spTree>
    <p:extLst>
      <p:ext uri="{BB962C8B-B14F-4D97-AF65-F5344CB8AC3E}">
        <p14:creationId xmlns:p14="http://schemas.microsoft.com/office/powerpoint/2010/main" val="271373890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4844211"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会议纪要 </a:t>
            </a:r>
            <a:r>
              <a:rPr lang="en-US" altLang="zh-CN" sz="3200" b="1" dirty="0" smtClean="0">
                <a:solidFill>
                  <a:prstClr val="black"/>
                </a:solidFill>
                <a:latin typeface="微软雅黑" panose="020B0503020204020204" pitchFamily="34" charset="-122"/>
                <a:ea typeface="微软雅黑" panose="020B0503020204020204" pitchFamily="34" charset="-122"/>
              </a:rPr>
              <a:t>—— To</a:t>
            </a:r>
            <a:r>
              <a:rPr lang="zh-CN" altLang="en-US" sz="3200" b="1" dirty="0">
                <a:solidFill>
                  <a:prstClr val="black"/>
                </a:solidFill>
                <a:latin typeface="微软雅黑" panose="020B0503020204020204" pitchFamily="34" charset="-122"/>
                <a:ea typeface="微软雅黑" panose="020B0503020204020204" pitchFamily="34" charset="-122"/>
              </a:rPr>
              <a:t> </a:t>
            </a:r>
            <a:r>
              <a:rPr lang="en-US" altLang="zh-CN" sz="3200" b="1" dirty="0" smtClean="0">
                <a:solidFill>
                  <a:prstClr val="black"/>
                </a:solidFill>
                <a:latin typeface="微软雅黑" panose="020B0503020204020204" pitchFamily="34" charset="-122"/>
                <a:ea typeface="微软雅黑" panose="020B0503020204020204" pitchFamily="34" charset="-122"/>
              </a:rPr>
              <a:t>do list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发音学模型建立（</a:t>
            </a:r>
            <a:r>
              <a:rPr lang="en-US" altLang="zh-CN" sz="1600" dirty="0" err="1"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原理学习，尤其是音素分解与转换部分（</a:t>
            </a:r>
            <a:r>
              <a:rPr lang="en-US" altLang="zh-CN" sz="1600" dirty="0" err="1"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设置参数提取（</a:t>
            </a:r>
            <a:r>
              <a:rPr lang="en-US" altLang="zh-CN" sz="1600" dirty="0" err="1"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qinhong</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最小时间单元切分倍速随机测试（</a:t>
            </a:r>
            <a:r>
              <a:rPr lang="en-US" altLang="zh-CN" sz="1600" dirty="0" err="1"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优化模型撰写（</a:t>
            </a:r>
            <a:r>
              <a:rPr lang="en-US" altLang="zh-CN" sz="1600" dirty="0" err="1"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qinhong</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Q1</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：探究快速或者慢速谁的效果更好（沁宏）</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Q2</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：元音、辅音谁更重要（</a:t>
            </a:r>
            <a:r>
              <a:rPr lang="en-US" altLang="zh-CN" sz="1600" dirty="0" err="1"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90051555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4599336"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会议纪要 </a:t>
            </a:r>
            <a:r>
              <a:rPr lang="en-US" altLang="zh-CN" sz="3200" b="1" dirty="0" smtClean="0">
                <a:solidFill>
                  <a:prstClr val="black"/>
                </a:solidFill>
                <a:latin typeface="微软雅黑" panose="020B0503020204020204" pitchFamily="34" charset="-122"/>
                <a:ea typeface="微软雅黑" panose="020B0503020204020204" pitchFamily="34" charset="-122"/>
              </a:rPr>
              <a:t>—— </a:t>
            </a:r>
            <a:r>
              <a:rPr lang="zh-CN" altLang="en-US" sz="3200" b="1" dirty="0" smtClean="0">
                <a:solidFill>
                  <a:prstClr val="black"/>
                </a:solidFill>
                <a:latin typeface="微软雅黑" panose="020B0503020204020204" pitchFamily="34" charset="-122"/>
                <a:ea typeface="微软雅黑" panose="020B0503020204020204" pitchFamily="34" charset="-122"/>
              </a:rPr>
              <a:t>重要批注</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 xmlns:a16="http://schemas.microsoft.com/office/drawing/2014/main" id="{0FDAD747-108F-4A6D-9220-5EA05067FF1E}"/>
              </a:ext>
            </a:extLst>
          </p:cNvPr>
          <p:cNvSpPr/>
          <p:nvPr/>
        </p:nvSpPr>
        <p:spPr>
          <a:xfrm>
            <a:off x="843573" y="1705371"/>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1.1</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倍与</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1.25</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倍识别错误是因为正好影响了音素分解的间隔</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让</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找不准音素</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68004774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基于</a:t>
            </a:r>
            <a:r>
              <a:rPr lang="en-US" altLang="zh-CN" sz="3200" b="1" dirty="0" smtClean="0">
                <a:solidFill>
                  <a:prstClr val="black"/>
                </a:solidFill>
                <a:latin typeface="微软雅黑" panose="020B0503020204020204" pitchFamily="34" charset="-122"/>
                <a:ea typeface="微软雅黑" panose="020B0503020204020204" pitchFamily="34" charset="-122"/>
              </a:rPr>
              <a:t>Kaldi</a:t>
            </a:r>
            <a:r>
              <a:rPr lang="zh-CN" altLang="en-US" sz="3200" b="1" dirty="0" smtClean="0">
                <a:solidFill>
                  <a:prstClr val="black"/>
                </a:solidFill>
                <a:latin typeface="微软雅黑" panose="020B0503020204020204" pitchFamily="34" charset="-122"/>
                <a:ea typeface="微软雅黑" panose="020B0503020204020204" pitchFamily="34" charset="-122"/>
              </a:rPr>
              <a:t>的优化模型 </a:t>
            </a:r>
            <a:r>
              <a:rPr lang="en-US" altLang="zh-CN" sz="3200" b="1" dirty="0" smtClean="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Adversarial Machine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Learning</a:t>
            </a: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2591812" y="2509303"/>
            <a:ext cx="7234111" cy="765728"/>
          </a:xfrm>
          <a:prstGeom prst="rect">
            <a:avLst/>
          </a:prstGeom>
        </p:spPr>
      </p:pic>
    </p:spTree>
    <p:extLst>
      <p:ext uri="{BB962C8B-B14F-4D97-AF65-F5344CB8AC3E}">
        <p14:creationId xmlns:p14="http://schemas.microsoft.com/office/powerpoint/2010/main" val="226392945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基于</a:t>
            </a:r>
            <a:r>
              <a:rPr lang="en-US" altLang="zh-CN" sz="3200" b="1" dirty="0" smtClean="0">
                <a:solidFill>
                  <a:prstClr val="black"/>
                </a:solidFill>
                <a:latin typeface="微软雅黑" panose="020B0503020204020204" pitchFamily="34" charset="-122"/>
                <a:ea typeface="微软雅黑" panose="020B0503020204020204" pitchFamily="34" charset="-122"/>
              </a:rPr>
              <a:t>Kaldi</a:t>
            </a:r>
            <a:r>
              <a:rPr lang="zh-CN" altLang="en-US" sz="3200" b="1" dirty="0" smtClean="0">
                <a:solidFill>
                  <a:prstClr val="black"/>
                </a:solidFill>
                <a:latin typeface="微软雅黑" panose="020B0503020204020204" pitchFamily="34" charset="-122"/>
                <a:ea typeface="微软雅黑" panose="020B0503020204020204" pitchFamily="34" charset="-122"/>
              </a:rPr>
              <a:t>的优化模型 </a:t>
            </a:r>
            <a:r>
              <a:rPr lang="en-US" altLang="zh-CN" sz="3200" b="1" dirty="0" smtClean="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 xmlns:a16="http://schemas.microsoft.com/office/drawing/2014/main"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Measure loss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cross-entropy</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7600" y="2883157"/>
            <a:ext cx="3362794" cy="638264"/>
          </a:xfrm>
          <a:prstGeom prst="rect">
            <a:avLst/>
          </a:prstGeom>
        </p:spPr>
      </p:pic>
      <p:pic>
        <p:nvPicPr>
          <p:cNvPr id="4" name="图片 3"/>
          <p:cNvPicPr>
            <a:picLocks noChangeAspect="1"/>
          </p:cNvPicPr>
          <p:nvPr/>
        </p:nvPicPr>
        <p:blipFill rotWithShape="1">
          <a:blip r:embed="rId4"/>
          <a:srcRect t="8460"/>
          <a:stretch/>
        </p:blipFill>
        <p:spPr>
          <a:xfrm>
            <a:off x="843572" y="3913632"/>
            <a:ext cx="10610850" cy="1403794"/>
          </a:xfrm>
          <a:prstGeom prst="rect">
            <a:avLst/>
          </a:prstGeom>
        </p:spPr>
      </p:pic>
    </p:spTree>
    <p:extLst>
      <p:ext uri="{BB962C8B-B14F-4D97-AF65-F5344CB8AC3E}">
        <p14:creationId xmlns:p14="http://schemas.microsoft.com/office/powerpoint/2010/main" val="102777071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基于</a:t>
            </a:r>
            <a:r>
              <a:rPr lang="en-US" altLang="zh-CN" sz="3200" b="1" dirty="0" smtClean="0">
                <a:solidFill>
                  <a:prstClr val="black"/>
                </a:solidFill>
                <a:latin typeface="微软雅黑" panose="020B0503020204020204" pitchFamily="34" charset="-122"/>
                <a:ea typeface="微软雅黑" panose="020B0503020204020204" pitchFamily="34" charset="-122"/>
              </a:rPr>
              <a:t>Kaldi</a:t>
            </a:r>
            <a:r>
              <a:rPr lang="zh-CN" altLang="en-US" sz="3200" b="1" dirty="0" smtClean="0">
                <a:solidFill>
                  <a:prstClr val="black"/>
                </a:solidFill>
                <a:latin typeface="微软雅黑" panose="020B0503020204020204" pitchFamily="34" charset="-122"/>
                <a:ea typeface="微软雅黑" panose="020B0503020204020204" pitchFamily="34" charset="-122"/>
              </a:rPr>
              <a:t>的优化模型 </a:t>
            </a:r>
            <a:r>
              <a:rPr lang="en-US" altLang="zh-CN" sz="3200" b="1" dirty="0" smtClean="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Calculate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gradient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The loss is back-propagated to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the input </a:t>
            </a:r>
            <a:r>
              <a:rPr lang="en-US" altLang="zh-CN" sz="1600" i="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xi</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of the neural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network</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The derivative of F(xi) depends on the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topology of </a:t>
            </a:r>
            <a:r>
              <a:rPr lang="en-US" altLang="zh-CN" sz="1600" b="1" dirty="0" smtClean="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the neural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network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and is also calculated via the chain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rule, going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backward through the different layers.</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2749524" y="4113612"/>
            <a:ext cx="6869104" cy="1131189"/>
          </a:xfrm>
          <a:prstGeom prst="rect">
            <a:avLst/>
          </a:prstGeom>
        </p:spPr>
      </p:pic>
    </p:spTree>
    <p:extLst>
      <p:ext uri="{BB962C8B-B14F-4D97-AF65-F5344CB8AC3E}">
        <p14:creationId xmlns:p14="http://schemas.microsoft.com/office/powerpoint/2010/main" val="416882386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基于</a:t>
            </a:r>
            <a:r>
              <a:rPr lang="en-US" altLang="zh-CN" sz="3200" b="1" dirty="0" smtClean="0">
                <a:solidFill>
                  <a:prstClr val="black"/>
                </a:solidFill>
                <a:latin typeface="微软雅黑" panose="020B0503020204020204" pitchFamily="34" charset="-122"/>
                <a:ea typeface="微软雅黑" panose="020B0503020204020204" pitchFamily="34" charset="-122"/>
              </a:rPr>
              <a:t>Kaldi</a:t>
            </a:r>
            <a:r>
              <a:rPr lang="zh-CN" altLang="en-US" sz="3200" b="1" dirty="0" smtClean="0">
                <a:solidFill>
                  <a:prstClr val="black"/>
                </a:solidFill>
                <a:latin typeface="微软雅黑" panose="020B0503020204020204" pitchFamily="34" charset="-122"/>
                <a:ea typeface="微软雅黑" panose="020B0503020204020204" pitchFamily="34" charset="-122"/>
              </a:rPr>
              <a:t>的优化模型 </a:t>
            </a:r>
            <a:r>
              <a:rPr lang="en-US" altLang="zh-CN" sz="3200" b="1" dirty="0" smtClean="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Update</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stretch>
            <a:fillRect/>
          </a:stretch>
        </p:blipFill>
        <p:spPr>
          <a:xfrm>
            <a:off x="3695010" y="2800670"/>
            <a:ext cx="4215693" cy="934784"/>
          </a:xfrm>
          <a:prstGeom prst="rect">
            <a:avLst/>
          </a:prstGeom>
        </p:spPr>
      </p:pic>
    </p:spTree>
    <p:extLst>
      <p:ext uri="{BB962C8B-B14F-4D97-AF65-F5344CB8AC3E}">
        <p14:creationId xmlns:p14="http://schemas.microsoft.com/office/powerpoint/2010/main" val="200278936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基于</a:t>
            </a:r>
            <a:r>
              <a:rPr lang="en-US" altLang="zh-CN" sz="3200" b="1" dirty="0" smtClean="0">
                <a:solidFill>
                  <a:prstClr val="black"/>
                </a:solidFill>
                <a:latin typeface="微软雅黑" panose="020B0503020204020204" pitchFamily="34" charset="-122"/>
                <a:ea typeface="微软雅黑" panose="020B0503020204020204" pitchFamily="34" charset="-122"/>
              </a:rPr>
              <a:t>Kaldi</a:t>
            </a:r>
            <a:r>
              <a:rPr lang="zh-CN" altLang="en-US" sz="3200" b="1" dirty="0" smtClean="0">
                <a:solidFill>
                  <a:prstClr val="black"/>
                </a:solidFill>
                <a:latin typeface="微软雅黑" panose="020B0503020204020204" pitchFamily="34" charset="-122"/>
                <a:ea typeface="微软雅黑" panose="020B0503020204020204" pitchFamily="34" charset="-122"/>
              </a:rPr>
              <a:t>的优化模型 </a:t>
            </a:r>
            <a:r>
              <a:rPr lang="en-US" altLang="zh-CN" sz="3200" b="1" dirty="0" smtClean="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Psychoacoustic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Modeling</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MP3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compression</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define how </a:t>
            </a:r>
            <a:r>
              <a:rPr lang="en-US" altLang="zh-CN" sz="1600" b="1" dirty="0" smtClean="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dependencies</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between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certain frequencies can mask,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e.,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make inaudible</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other parts of an audio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signal</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add inaudible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noise.</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27250141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9103390"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基于</a:t>
            </a:r>
            <a:r>
              <a:rPr lang="en-US" altLang="zh-CN" sz="3200" b="1" dirty="0" smtClean="0">
                <a:solidFill>
                  <a:prstClr val="black"/>
                </a:solidFill>
                <a:latin typeface="微软雅黑" panose="020B0503020204020204" pitchFamily="34" charset="-122"/>
                <a:ea typeface="微软雅黑" panose="020B0503020204020204" pitchFamily="34" charset="-122"/>
              </a:rPr>
              <a:t>Kaldi</a:t>
            </a:r>
            <a:r>
              <a:rPr lang="zh-CN" altLang="en-US" sz="3200" b="1" dirty="0" smtClean="0">
                <a:solidFill>
                  <a:prstClr val="black"/>
                </a:solidFill>
                <a:latin typeface="微软雅黑" panose="020B0503020204020204" pitchFamily="34" charset="-122"/>
                <a:ea typeface="微软雅黑" panose="020B0503020204020204" pitchFamily="34" charset="-122"/>
              </a:rPr>
              <a:t>的优化模型 </a:t>
            </a:r>
            <a:r>
              <a:rPr lang="en-US" altLang="zh-CN" sz="3200" b="1" dirty="0" smtClean="0">
                <a:solidFill>
                  <a:prstClr val="black"/>
                </a:solidFill>
                <a:latin typeface="微软雅黑" panose="020B0503020204020204" pitchFamily="34" charset="-122"/>
                <a:ea typeface="微软雅黑" panose="020B0503020204020204" pitchFamily="34" charset="-122"/>
              </a:rPr>
              <a:t>—— </a:t>
            </a:r>
            <a:r>
              <a:rPr lang="en-US" altLang="zh-CN" sz="3200" b="1" dirty="0">
                <a:solidFill>
                  <a:prstClr val="black"/>
                </a:solidFill>
                <a:latin typeface="微软雅黑" panose="020B0503020204020204" pitchFamily="34" charset="-122"/>
                <a:ea typeface="微软雅黑" panose="020B0503020204020204" pitchFamily="34" charset="-122"/>
              </a:rPr>
              <a:t>MP3 </a:t>
            </a:r>
            <a:r>
              <a:rPr lang="en-US" altLang="zh-CN" sz="3200" b="1" dirty="0" smtClean="0">
                <a:solidFill>
                  <a:prstClr val="black"/>
                </a:solidFill>
                <a:latin typeface="微软雅黑" panose="020B0503020204020204" pitchFamily="34" charset="-122"/>
                <a:ea typeface="微软雅黑" panose="020B0503020204020204" pitchFamily="34" charset="-122"/>
              </a:rPr>
              <a:t>Compression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 xmlns:a16="http://schemas.microsoft.com/office/drawing/2014/main"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granule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windows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fast Fourier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transform</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bark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scale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estimate the relevance of each band and compute its energy</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6681216" y="3767473"/>
            <a:ext cx="3999928" cy="2339927"/>
          </a:xfrm>
          <a:prstGeom prst="rect">
            <a:avLst/>
          </a:prstGeom>
        </p:spPr>
      </p:pic>
      <p:pic>
        <p:nvPicPr>
          <p:cNvPr id="3" name="图片 2"/>
          <p:cNvPicPr>
            <a:picLocks noChangeAspect="1"/>
          </p:cNvPicPr>
          <p:nvPr/>
        </p:nvPicPr>
        <p:blipFill>
          <a:blip r:embed="rId4"/>
          <a:stretch>
            <a:fillRect/>
          </a:stretch>
        </p:blipFill>
        <p:spPr>
          <a:xfrm>
            <a:off x="1497330" y="4556437"/>
            <a:ext cx="4076700" cy="381000"/>
          </a:xfrm>
          <a:prstGeom prst="rect">
            <a:avLst/>
          </a:prstGeom>
        </p:spPr>
      </p:pic>
    </p:spTree>
    <p:extLst>
      <p:ext uri="{BB962C8B-B14F-4D97-AF65-F5344CB8AC3E}">
        <p14:creationId xmlns:p14="http://schemas.microsoft.com/office/powerpoint/2010/main" val="159407823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7174143"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基于</a:t>
            </a:r>
            <a:r>
              <a:rPr lang="en-US" altLang="zh-CN" sz="3200" b="1" dirty="0" smtClean="0">
                <a:solidFill>
                  <a:prstClr val="black"/>
                </a:solidFill>
                <a:latin typeface="微软雅黑" panose="020B0503020204020204" pitchFamily="34" charset="-122"/>
                <a:ea typeface="微软雅黑" panose="020B0503020204020204" pitchFamily="34" charset="-122"/>
              </a:rPr>
              <a:t>Kaldi</a:t>
            </a:r>
            <a:r>
              <a:rPr lang="zh-CN" altLang="en-US" sz="3200" b="1" dirty="0" smtClean="0">
                <a:solidFill>
                  <a:prstClr val="black"/>
                </a:solidFill>
                <a:latin typeface="微软雅黑" panose="020B0503020204020204" pitchFamily="34" charset="-122"/>
                <a:ea typeface="微软雅黑" panose="020B0503020204020204" pitchFamily="34" charset="-122"/>
              </a:rPr>
              <a:t>的优化模型 </a:t>
            </a:r>
            <a:r>
              <a:rPr lang="en-US" altLang="zh-CN" sz="3200" b="1" dirty="0" smtClean="0">
                <a:solidFill>
                  <a:prstClr val="black"/>
                </a:solidFill>
                <a:latin typeface="微软雅黑" panose="020B0503020204020204" pitchFamily="34" charset="-122"/>
                <a:ea typeface="微软雅黑" panose="020B0503020204020204" pitchFamily="34" charset="-122"/>
              </a:rPr>
              <a:t>—— </a:t>
            </a:r>
            <a:r>
              <a:rPr lang="en-US" altLang="zh-CN" sz="3200" b="1" dirty="0" smtClean="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3218307" y="1705371"/>
            <a:ext cx="5657850" cy="4343400"/>
          </a:xfrm>
          <a:prstGeom prst="rect">
            <a:avLst/>
          </a:prstGeom>
        </p:spPr>
      </p:pic>
    </p:spTree>
    <p:extLst>
      <p:ext uri="{BB962C8B-B14F-4D97-AF65-F5344CB8AC3E}">
        <p14:creationId xmlns:p14="http://schemas.microsoft.com/office/powerpoint/2010/main" val="26889366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 xmlns:a16="http://schemas.microsoft.com/office/drawing/2014/main" id="{AB1DF3D9-EC08-40CA-853D-48B16F99EE56}"/>
              </a:ext>
            </a:extLst>
          </p:cNvPr>
          <p:cNvSpPr/>
          <p:nvPr/>
        </p:nvSpPr>
        <p:spPr>
          <a:xfrm>
            <a:off x="396613" y="5844089"/>
            <a:ext cx="9685538" cy="339837"/>
          </a:xfrm>
          <a:prstGeom prst="rect">
            <a:avLst/>
          </a:prstGeom>
        </p:spPr>
        <p:txBody>
          <a:bodyPr wrap="square">
            <a:spAutoFit/>
          </a:bodyPr>
          <a:lstStyle/>
          <a:p>
            <a:pPr>
              <a:lnSpc>
                <a:spcPct val="150000"/>
              </a:lnSpc>
            </a:pPr>
            <a:r>
              <a:rPr lang="en-US" altLang="zh-CN" sz="1200" dirty="0" smtClean="0">
                <a:latin typeface="Microsoft YaHei" charset="-122"/>
                <a:ea typeface="Microsoft YaHei" charset="-122"/>
                <a:cs typeface="Microsoft YaHei" charset="-122"/>
              </a:rPr>
              <a:t>Link</a:t>
            </a:r>
            <a:r>
              <a:rPr lang="zh-CN" altLang="en-US" sz="1200" dirty="0" smtClean="0">
                <a:latin typeface="Microsoft YaHei" charset="-122"/>
                <a:ea typeface="Microsoft YaHei" charset="-122"/>
                <a:cs typeface="Microsoft YaHei" charset="-122"/>
              </a:rPr>
              <a:t>：</a:t>
            </a:r>
            <a:r>
              <a:rPr lang="en-US" altLang="zh-CN" sz="1200" u="sng" dirty="0">
                <a:hlinkClick r:id="rId2"/>
              </a:rPr>
              <a:t>https://www.qualcomm.com/media/documents/files/making-an-on-device-personal-assistant-a-reality.pdf</a:t>
            </a:r>
            <a:endParaRPr lang="en-US" altLang="zh-CN" sz="1200" dirty="0" smtClean="0">
              <a:latin typeface="Microsoft YaHei" charset="-122"/>
              <a:ea typeface="Microsoft YaHei" charset="-122"/>
              <a:cs typeface="Microsoft YaHei" charset="-122"/>
            </a:endParaRPr>
          </a:p>
        </p:txBody>
      </p:sp>
      <p:pic>
        <p:nvPicPr>
          <p:cNvPr id="3" name="图片 2"/>
          <p:cNvPicPr>
            <a:picLocks noChangeAspect="1"/>
          </p:cNvPicPr>
          <p:nvPr/>
        </p:nvPicPr>
        <p:blipFill>
          <a:blip r:embed="rId3"/>
          <a:stretch>
            <a:fillRect/>
          </a:stretch>
        </p:blipFill>
        <p:spPr>
          <a:xfrm>
            <a:off x="606691" y="1901953"/>
            <a:ext cx="10953987" cy="3796934"/>
          </a:xfrm>
          <a:prstGeom prst="rect">
            <a:avLst/>
          </a:prstGeom>
        </p:spPr>
      </p:pic>
      <p:sp>
        <p:nvSpPr>
          <p:cNvPr id="6" name="矩形 5">
            <a:extLst>
              <a:ext uri="{FF2B5EF4-FFF2-40B4-BE49-F238E27FC236}">
                <a16:creationId xmlns="" xmlns:a16="http://schemas.microsoft.com/office/drawing/2014/main" id="{0FDAD747-108F-4A6D-9220-5EA05067FF1E}"/>
              </a:ext>
            </a:extLst>
          </p:cNvPr>
          <p:cNvSpPr/>
          <p:nvPr/>
        </p:nvSpPr>
        <p:spPr>
          <a:xfrm>
            <a:off x="843572" y="1120596"/>
            <a:ext cx="11263084" cy="633187"/>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a:t>
            </a:r>
            <a:r>
              <a:rPr lang="zh-CN" altLang="en-US" sz="3200" b="1" dirty="0" smtClean="0">
                <a:solidFill>
                  <a:schemeClr val="tx2">
                    <a:lumMod val="50000"/>
                  </a:schemeClr>
                </a:solidFill>
                <a:latin typeface="微软雅黑" panose="020B0503020204020204" pitchFamily="34" charset="-122"/>
                <a:ea typeface="微软雅黑" panose="020B0503020204020204" pitchFamily="34" charset="-122"/>
              </a:rPr>
              <a:t>调研 </a:t>
            </a:r>
            <a:r>
              <a:rPr lang="en-US" altLang="zh-CN" sz="3200" b="1" dirty="0" smtClean="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smtClean="0">
                <a:solidFill>
                  <a:schemeClr val="tx2">
                    <a:lumMod val="50000"/>
                  </a:schemeClr>
                </a:solidFill>
                <a:latin typeface="Microsoft YaHei" charset="-122"/>
                <a:ea typeface="Microsoft YaHei" charset="-122"/>
                <a:cs typeface="Microsoft YaHei" charset="-122"/>
              </a:rPr>
              <a:t>Qualcomm</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2071711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8911029"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基于</a:t>
            </a:r>
            <a:r>
              <a:rPr lang="en-US" altLang="zh-CN" sz="3200" b="1" dirty="0" smtClean="0">
                <a:solidFill>
                  <a:prstClr val="black"/>
                </a:solidFill>
                <a:latin typeface="微软雅黑" panose="020B0503020204020204" pitchFamily="34" charset="-122"/>
                <a:ea typeface="微软雅黑" panose="020B0503020204020204" pitchFamily="34" charset="-122"/>
              </a:rPr>
              <a:t>Kaldi</a:t>
            </a:r>
            <a:r>
              <a:rPr lang="zh-CN" altLang="en-US" sz="3200" b="1" dirty="0" smtClean="0">
                <a:solidFill>
                  <a:prstClr val="black"/>
                </a:solidFill>
                <a:latin typeface="微软雅黑" panose="020B0503020204020204" pitchFamily="34" charset="-122"/>
                <a:ea typeface="微软雅黑" panose="020B0503020204020204" pitchFamily="34" charset="-122"/>
              </a:rPr>
              <a:t>的优化模型 </a:t>
            </a:r>
            <a:r>
              <a:rPr lang="en-US" altLang="zh-CN" sz="3200" b="1" dirty="0" smtClean="0">
                <a:solidFill>
                  <a:prstClr val="black"/>
                </a:solidFill>
                <a:latin typeface="微软雅黑" panose="020B0503020204020204" pitchFamily="34" charset="-122"/>
                <a:ea typeface="微软雅黑" panose="020B0503020204020204" pitchFamily="34" charset="-122"/>
              </a:rPr>
              <a:t>—— </a:t>
            </a:r>
            <a:r>
              <a:rPr lang="en-US" altLang="zh-CN" sz="3200" b="1" dirty="0">
                <a:solidFill>
                  <a:prstClr val="black"/>
                </a:solidFill>
                <a:latin typeface="微软雅黑" panose="020B0503020204020204" pitchFamily="34" charset="-122"/>
                <a:ea typeface="微软雅黑" panose="020B0503020204020204" pitchFamily="34" charset="-122"/>
              </a:rPr>
              <a:t>Forced Alignment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 xmlns:a16="http://schemas.microsoft.com/office/drawing/2014/main" id="{0FDAD747-108F-4A6D-9220-5EA05067FF1E}"/>
              </a:ext>
            </a:extLst>
          </p:cNvPr>
          <p:cNvSpPr/>
          <p:nvPr/>
        </p:nvSpPr>
        <p:spPr>
          <a:xfrm>
            <a:off x="843573" y="1705371"/>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due to the decoding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step—which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includes a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graph </a:t>
            </a:r>
            <a:r>
              <a:rPr lang="en-US" altLang="zh-CN" sz="1600" b="1" dirty="0" smtClean="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search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for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 given transcription,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many valid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pseudo-posterior combinations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exist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For example,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when the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same text is spoken at different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speeds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the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sequence of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the HMM states is correspondingly faster or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slower</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This algorithm is provided by the Kaldi toolkit</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5597900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0585590"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基于</a:t>
            </a:r>
            <a:r>
              <a:rPr lang="en-US" altLang="zh-CN" sz="3200" b="1" dirty="0" smtClean="0">
                <a:solidFill>
                  <a:prstClr val="black"/>
                </a:solidFill>
                <a:latin typeface="微软雅黑" panose="020B0503020204020204" pitchFamily="34" charset="-122"/>
                <a:ea typeface="微软雅黑" panose="020B0503020204020204" pitchFamily="34" charset="-122"/>
              </a:rPr>
              <a:t>Kaldi</a:t>
            </a:r>
            <a:r>
              <a:rPr lang="zh-CN" altLang="en-US" sz="3200" b="1" dirty="0" smtClean="0">
                <a:solidFill>
                  <a:prstClr val="black"/>
                </a:solidFill>
                <a:latin typeface="微软雅黑" panose="020B0503020204020204" pitchFamily="34" charset="-122"/>
                <a:ea typeface="微软雅黑" panose="020B0503020204020204" pitchFamily="34" charset="-122"/>
              </a:rPr>
              <a:t>的优化模型 </a:t>
            </a:r>
            <a:r>
              <a:rPr lang="en-US" altLang="zh-CN" sz="3200" b="1" dirty="0" smtClean="0">
                <a:solidFill>
                  <a:prstClr val="black"/>
                </a:solidFill>
                <a:latin typeface="微软雅黑" panose="020B0503020204020204" pitchFamily="34" charset="-122"/>
                <a:ea typeface="微软雅黑" panose="020B0503020204020204" pitchFamily="34" charset="-122"/>
              </a:rPr>
              <a:t>—— </a:t>
            </a:r>
            <a:r>
              <a:rPr lang="en-US" altLang="zh-CN" sz="3200" b="1" dirty="0">
                <a:solidFill>
                  <a:prstClr val="black"/>
                </a:solidFill>
                <a:latin typeface="微软雅黑" panose="020B0503020204020204" pitchFamily="34" charset="-122"/>
                <a:ea typeface="微软雅黑" panose="020B0503020204020204" pitchFamily="34" charset="-122"/>
              </a:rPr>
              <a:t>Integrating Preprocessing</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 xmlns:a16="http://schemas.microsoft.com/office/drawing/2014/main" id="{0FDAD747-108F-4A6D-9220-5EA05067FF1E}"/>
              </a:ext>
            </a:extLst>
          </p:cNvPr>
          <p:cNvSpPr/>
          <p:nvPr/>
        </p:nvSpPr>
        <p:spPr>
          <a:xfrm>
            <a:off x="843573" y="1705371"/>
            <a:ext cx="10730590"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This design choice does not affect the accuracy of the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 system</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but it allows for manipulating the raw audio data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by applying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backpropagation to the preprocessing steps,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directly giving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us the optimally adversarial audio signal as result.</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4946234" y="2980563"/>
            <a:ext cx="5524500" cy="3067050"/>
          </a:xfrm>
          <a:prstGeom prst="rect">
            <a:avLst/>
          </a:prstGeom>
        </p:spPr>
      </p:pic>
    </p:spTree>
    <p:extLst>
      <p:ext uri="{BB962C8B-B14F-4D97-AF65-F5344CB8AC3E}">
        <p14:creationId xmlns:p14="http://schemas.microsoft.com/office/powerpoint/2010/main" val="133110529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基于</a:t>
            </a:r>
            <a:r>
              <a:rPr lang="en-US" altLang="zh-CN" sz="3200" b="1" dirty="0" smtClean="0">
                <a:solidFill>
                  <a:prstClr val="black"/>
                </a:solidFill>
                <a:latin typeface="微软雅黑" panose="020B0503020204020204" pitchFamily="34" charset="-122"/>
                <a:ea typeface="微软雅黑" panose="020B0503020204020204" pitchFamily="34" charset="-122"/>
              </a:rPr>
              <a:t>Kaldi</a:t>
            </a:r>
            <a:r>
              <a:rPr lang="zh-CN" altLang="en-US" sz="3200" b="1" dirty="0" smtClean="0">
                <a:solidFill>
                  <a:prstClr val="black"/>
                </a:solidFill>
                <a:latin typeface="微软雅黑" panose="020B0503020204020204" pitchFamily="34" charset="-122"/>
                <a:ea typeface="微软雅黑" panose="020B0503020204020204" pitchFamily="34" charset="-122"/>
              </a:rPr>
              <a:t>的优化模型 </a:t>
            </a:r>
            <a:r>
              <a:rPr lang="en-US" altLang="zh-CN" sz="3200" b="1" dirty="0" smtClean="0">
                <a:solidFill>
                  <a:prstClr val="black"/>
                </a:solidFill>
                <a:latin typeface="微软雅黑" panose="020B0503020204020204" pitchFamily="34" charset="-122"/>
                <a:ea typeface="微软雅黑" panose="020B0503020204020204" pitchFamily="34" charset="-122"/>
              </a:rPr>
              <a:t>—— </a:t>
            </a:r>
            <a:r>
              <a:rPr lang="en-US" altLang="zh-CN" sz="3200" b="1" dirty="0">
                <a:solidFill>
                  <a:prstClr val="black"/>
                </a:solidFill>
                <a:latin typeface="微软雅黑" panose="020B0503020204020204" pitchFamily="34" charset="-122"/>
                <a:ea typeface="微软雅黑" panose="020B0503020204020204" pitchFamily="34" charset="-122"/>
              </a:rPr>
              <a:t>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steps are included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in X = </a:t>
            </a:r>
            <a:r>
              <a:rPr lang="en-US" altLang="zh-CN" sz="1600" dirty="0" err="1"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return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the input features X for the DNN</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 Framing and Window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Function</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2</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Discrete Fourier Transform</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4" name="图片 3"/>
          <p:cNvPicPr>
            <a:picLocks noChangeAspect="1"/>
          </p:cNvPicPr>
          <p:nvPr/>
        </p:nvPicPr>
        <p:blipFill>
          <a:blip r:embed="rId4"/>
          <a:stretch>
            <a:fillRect/>
          </a:stretch>
        </p:blipFill>
        <p:spPr>
          <a:xfrm>
            <a:off x="3818093" y="3202581"/>
            <a:ext cx="4781550" cy="1314450"/>
          </a:xfrm>
          <a:prstGeom prst="rect">
            <a:avLst/>
          </a:prstGeom>
        </p:spPr>
      </p:pic>
      <p:pic>
        <p:nvPicPr>
          <p:cNvPr id="6" name="图片 5"/>
          <p:cNvPicPr>
            <a:picLocks noChangeAspect="1"/>
          </p:cNvPicPr>
          <p:nvPr/>
        </p:nvPicPr>
        <p:blipFill>
          <a:blip r:embed="rId5"/>
          <a:stretch>
            <a:fillRect/>
          </a:stretch>
        </p:blipFill>
        <p:spPr>
          <a:xfrm>
            <a:off x="1692973" y="5096151"/>
            <a:ext cx="4733925" cy="733425"/>
          </a:xfrm>
          <a:prstGeom prst="rect">
            <a:avLst/>
          </a:prstGeom>
        </p:spPr>
      </p:pic>
      <p:pic>
        <p:nvPicPr>
          <p:cNvPr id="7" name="图片 6"/>
          <p:cNvPicPr>
            <a:picLocks noChangeAspect="1"/>
          </p:cNvPicPr>
          <p:nvPr/>
        </p:nvPicPr>
        <p:blipFill>
          <a:blip r:embed="rId6"/>
          <a:stretch>
            <a:fillRect/>
          </a:stretch>
        </p:blipFill>
        <p:spPr>
          <a:xfrm>
            <a:off x="6832351" y="5095450"/>
            <a:ext cx="4171950" cy="609600"/>
          </a:xfrm>
          <a:prstGeom prst="rect">
            <a:avLst/>
          </a:prstGeom>
        </p:spPr>
      </p:pic>
    </p:spTree>
    <p:extLst>
      <p:ext uri="{BB962C8B-B14F-4D97-AF65-F5344CB8AC3E}">
        <p14:creationId xmlns:p14="http://schemas.microsoft.com/office/powerpoint/2010/main" val="341891502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基于</a:t>
            </a:r>
            <a:r>
              <a:rPr lang="en-US" altLang="zh-CN" sz="3200" b="1" dirty="0" smtClean="0">
                <a:solidFill>
                  <a:prstClr val="black"/>
                </a:solidFill>
                <a:latin typeface="微软雅黑" panose="020B0503020204020204" pitchFamily="34" charset="-122"/>
                <a:ea typeface="微软雅黑" panose="020B0503020204020204" pitchFamily="34" charset="-122"/>
              </a:rPr>
              <a:t>Kaldi</a:t>
            </a:r>
            <a:r>
              <a:rPr lang="zh-CN" altLang="en-US" sz="3200" b="1" dirty="0" smtClean="0">
                <a:solidFill>
                  <a:prstClr val="black"/>
                </a:solidFill>
                <a:latin typeface="微软雅黑" panose="020B0503020204020204" pitchFamily="34" charset="-122"/>
                <a:ea typeface="微软雅黑" panose="020B0503020204020204" pitchFamily="34" charset="-122"/>
              </a:rPr>
              <a:t>的优化模型 </a:t>
            </a:r>
            <a:r>
              <a:rPr lang="en-US" altLang="zh-CN" sz="3200" b="1" dirty="0" smtClean="0">
                <a:solidFill>
                  <a:prstClr val="black"/>
                </a:solidFill>
                <a:latin typeface="微软雅黑" panose="020B0503020204020204" pitchFamily="34" charset="-122"/>
                <a:ea typeface="微软雅黑" panose="020B0503020204020204" pitchFamily="34" charset="-122"/>
              </a:rPr>
              <a:t>—— </a:t>
            </a:r>
            <a:r>
              <a:rPr lang="en-US" altLang="zh-CN" sz="3200" b="1" dirty="0">
                <a:solidFill>
                  <a:prstClr val="black"/>
                </a:solidFill>
                <a:latin typeface="微软雅黑" panose="020B0503020204020204" pitchFamily="34" charset="-122"/>
                <a:ea typeface="微软雅黑" panose="020B0503020204020204" pitchFamily="34" charset="-122"/>
              </a:rPr>
              <a:t>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steps are included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in X = </a:t>
            </a:r>
            <a:r>
              <a:rPr lang="en-US" altLang="zh-CN" sz="1600" dirty="0" err="1"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return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the input features X for the DNN</a:t>
            </a: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3</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Magnitude</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2" name="图片 1"/>
          <p:cNvPicPr>
            <a:picLocks noChangeAspect="1"/>
          </p:cNvPicPr>
          <p:nvPr/>
        </p:nvPicPr>
        <p:blipFill rotWithShape="1">
          <a:blip r:embed="rId4"/>
          <a:srcRect t="9399"/>
          <a:stretch/>
        </p:blipFill>
        <p:spPr>
          <a:xfrm>
            <a:off x="4373880" y="3275031"/>
            <a:ext cx="3200400" cy="1009674"/>
          </a:xfrm>
          <a:prstGeom prst="rect">
            <a:avLst/>
          </a:prstGeom>
        </p:spPr>
      </p:pic>
      <p:pic>
        <p:nvPicPr>
          <p:cNvPr id="8" name="图片 7"/>
          <p:cNvPicPr>
            <a:picLocks noChangeAspect="1"/>
          </p:cNvPicPr>
          <p:nvPr/>
        </p:nvPicPr>
        <p:blipFill rotWithShape="1">
          <a:blip r:embed="rId5"/>
          <a:srcRect t="9864"/>
          <a:stretch/>
        </p:blipFill>
        <p:spPr>
          <a:xfrm>
            <a:off x="3899055" y="4376928"/>
            <a:ext cx="4619625" cy="764102"/>
          </a:xfrm>
          <a:prstGeom prst="rect">
            <a:avLst/>
          </a:prstGeom>
        </p:spPr>
      </p:pic>
    </p:spTree>
    <p:extLst>
      <p:ext uri="{BB962C8B-B14F-4D97-AF65-F5344CB8AC3E}">
        <p14:creationId xmlns:p14="http://schemas.microsoft.com/office/powerpoint/2010/main" val="78435165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基于</a:t>
            </a:r>
            <a:r>
              <a:rPr lang="en-US" altLang="zh-CN" sz="3200" b="1" dirty="0" smtClean="0">
                <a:solidFill>
                  <a:prstClr val="black"/>
                </a:solidFill>
                <a:latin typeface="微软雅黑" panose="020B0503020204020204" pitchFamily="34" charset="-122"/>
                <a:ea typeface="微软雅黑" panose="020B0503020204020204" pitchFamily="34" charset="-122"/>
              </a:rPr>
              <a:t>Kaldi</a:t>
            </a:r>
            <a:r>
              <a:rPr lang="zh-CN" altLang="en-US" sz="3200" b="1" dirty="0" smtClean="0">
                <a:solidFill>
                  <a:prstClr val="black"/>
                </a:solidFill>
                <a:latin typeface="微软雅黑" panose="020B0503020204020204" pitchFamily="34" charset="-122"/>
                <a:ea typeface="微软雅黑" panose="020B0503020204020204" pitchFamily="34" charset="-122"/>
              </a:rPr>
              <a:t>的优化模型 </a:t>
            </a:r>
            <a:r>
              <a:rPr lang="en-US" altLang="zh-CN" sz="3200" b="1" dirty="0" smtClean="0">
                <a:solidFill>
                  <a:prstClr val="black"/>
                </a:solidFill>
                <a:latin typeface="微软雅黑" panose="020B0503020204020204" pitchFamily="34" charset="-122"/>
                <a:ea typeface="微软雅黑" panose="020B0503020204020204" pitchFamily="34" charset="-122"/>
              </a:rPr>
              <a:t>—— </a:t>
            </a:r>
            <a:r>
              <a:rPr lang="en-US" altLang="zh-CN" sz="3200" b="1" dirty="0">
                <a:solidFill>
                  <a:prstClr val="black"/>
                </a:solidFill>
                <a:latin typeface="微软雅黑" panose="020B0503020204020204" pitchFamily="34" charset="-122"/>
                <a:ea typeface="微软雅黑" panose="020B0503020204020204" pitchFamily="34" charset="-122"/>
              </a:rPr>
              <a:t>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steps are included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in X = </a:t>
            </a:r>
            <a:r>
              <a:rPr lang="en-US" altLang="zh-CN" sz="1600" dirty="0" err="1"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return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the input features X for the DNN</a:t>
            </a: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3</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Magnitude</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2" name="图片 1"/>
          <p:cNvPicPr>
            <a:picLocks noChangeAspect="1"/>
          </p:cNvPicPr>
          <p:nvPr/>
        </p:nvPicPr>
        <p:blipFill rotWithShape="1">
          <a:blip r:embed="rId4"/>
          <a:srcRect t="9399"/>
          <a:stretch/>
        </p:blipFill>
        <p:spPr>
          <a:xfrm>
            <a:off x="4373880" y="3275031"/>
            <a:ext cx="3200400" cy="1009674"/>
          </a:xfrm>
          <a:prstGeom prst="rect">
            <a:avLst/>
          </a:prstGeom>
        </p:spPr>
      </p:pic>
      <p:pic>
        <p:nvPicPr>
          <p:cNvPr id="8" name="图片 7"/>
          <p:cNvPicPr>
            <a:picLocks noChangeAspect="1"/>
          </p:cNvPicPr>
          <p:nvPr/>
        </p:nvPicPr>
        <p:blipFill rotWithShape="1">
          <a:blip r:embed="rId5"/>
          <a:srcRect t="9864"/>
          <a:stretch/>
        </p:blipFill>
        <p:spPr>
          <a:xfrm>
            <a:off x="3899055" y="4376928"/>
            <a:ext cx="4619625" cy="764102"/>
          </a:xfrm>
          <a:prstGeom prst="rect">
            <a:avLst/>
          </a:prstGeom>
        </p:spPr>
      </p:pic>
    </p:spTree>
    <p:extLst>
      <p:ext uri="{BB962C8B-B14F-4D97-AF65-F5344CB8AC3E}">
        <p14:creationId xmlns:p14="http://schemas.microsoft.com/office/powerpoint/2010/main" val="172905020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基于</a:t>
            </a:r>
            <a:r>
              <a:rPr lang="en-US" altLang="zh-CN" sz="3200" b="1" dirty="0" smtClean="0">
                <a:solidFill>
                  <a:prstClr val="black"/>
                </a:solidFill>
                <a:latin typeface="微软雅黑" panose="020B0503020204020204" pitchFamily="34" charset="-122"/>
                <a:ea typeface="微软雅黑" panose="020B0503020204020204" pitchFamily="34" charset="-122"/>
              </a:rPr>
              <a:t>Kaldi</a:t>
            </a:r>
            <a:r>
              <a:rPr lang="zh-CN" altLang="en-US" sz="3200" b="1" dirty="0" smtClean="0">
                <a:solidFill>
                  <a:prstClr val="black"/>
                </a:solidFill>
                <a:latin typeface="微软雅黑" panose="020B0503020204020204" pitchFamily="34" charset="-122"/>
                <a:ea typeface="微软雅黑" panose="020B0503020204020204" pitchFamily="34" charset="-122"/>
              </a:rPr>
              <a:t>的优化模型 </a:t>
            </a:r>
            <a:r>
              <a:rPr lang="en-US" altLang="zh-CN" sz="3200" b="1" dirty="0" smtClean="0">
                <a:solidFill>
                  <a:prstClr val="black"/>
                </a:solidFill>
                <a:latin typeface="微软雅黑" panose="020B0503020204020204" pitchFamily="34" charset="-122"/>
                <a:ea typeface="微软雅黑" panose="020B0503020204020204" pitchFamily="34" charset="-122"/>
              </a:rPr>
              <a:t>—— </a:t>
            </a:r>
            <a:r>
              <a:rPr lang="en-US" altLang="zh-CN" sz="3200" b="1" dirty="0">
                <a:solidFill>
                  <a:prstClr val="black"/>
                </a:solidFill>
                <a:latin typeface="微软雅黑" panose="020B0503020204020204" pitchFamily="34" charset="-122"/>
                <a:ea typeface="微软雅黑" panose="020B0503020204020204" pitchFamily="34" charset="-122"/>
              </a:rPr>
              <a:t>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steps are included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in X = </a:t>
            </a:r>
            <a:r>
              <a:rPr lang="en-US" altLang="zh-CN" sz="1600" dirty="0" err="1"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return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the input features X for the DNN</a:t>
            </a: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4</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Logarithm</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4" name="图片 3"/>
          <p:cNvPicPr>
            <a:picLocks noChangeAspect="1"/>
          </p:cNvPicPr>
          <p:nvPr/>
        </p:nvPicPr>
        <p:blipFill rotWithShape="1">
          <a:blip r:embed="rId4"/>
          <a:srcRect t="11782" b="-1"/>
          <a:stretch/>
        </p:blipFill>
        <p:spPr>
          <a:xfrm>
            <a:off x="5351618" y="3474720"/>
            <a:ext cx="1714500" cy="277292"/>
          </a:xfrm>
          <a:prstGeom prst="rect">
            <a:avLst/>
          </a:prstGeom>
        </p:spPr>
      </p:pic>
      <p:pic>
        <p:nvPicPr>
          <p:cNvPr id="6" name="图片 5"/>
          <p:cNvPicPr>
            <a:picLocks noChangeAspect="1"/>
          </p:cNvPicPr>
          <p:nvPr/>
        </p:nvPicPr>
        <p:blipFill>
          <a:blip r:embed="rId5"/>
          <a:stretch>
            <a:fillRect/>
          </a:stretch>
        </p:blipFill>
        <p:spPr>
          <a:xfrm>
            <a:off x="4894418" y="3859806"/>
            <a:ext cx="2628900" cy="685800"/>
          </a:xfrm>
          <a:prstGeom prst="rect">
            <a:avLst/>
          </a:prstGeom>
        </p:spPr>
      </p:pic>
    </p:spTree>
    <p:extLst>
      <p:ext uri="{BB962C8B-B14F-4D97-AF65-F5344CB8AC3E}">
        <p14:creationId xmlns:p14="http://schemas.microsoft.com/office/powerpoint/2010/main" val="398470608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基于</a:t>
            </a:r>
            <a:r>
              <a:rPr lang="en-US" altLang="zh-CN" sz="3200" b="1" dirty="0" smtClean="0">
                <a:solidFill>
                  <a:prstClr val="black"/>
                </a:solidFill>
                <a:latin typeface="微软雅黑" panose="020B0503020204020204" pitchFamily="34" charset="-122"/>
                <a:ea typeface="微软雅黑" panose="020B0503020204020204" pitchFamily="34" charset="-122"/>
              </a:rPr>
              <a:t>Kaldi</a:t>
            </a:r>
            <a:r>
              <a:rPr lang="zh-CN" altLang="en-US" sz="3200" b="1" dirty="0" smtClean="0">
                <a:solidFill>
                  <a:prstClr val="black"/>
                </a:solidFill>
                <a:latin typeface="微软雅黑" panose="020B0503020204020204" pitchFamily="34" charset="-122"/>
                <a:ea typeface="微软雅黑" panose="020B0503020204020204" pitchFamily="34" charset="-122"/>
              </a:rPr>
              <a:t>的优化模型 </a:t>
            </a:r>
            <a:r>
              <a:rPr lang="en-US" altLang="zh-CN" sz="3200" b="1" dirty="0" smtClean="0">
                <a:solidFill>
                  <a:prstClr val="black"/>
                </a:solidFill>
                <a:latin typeface="微软雅黑" panose="020B0503020204020204" pitchFamily="34" charset="-122"/>
                <a:ea typeface="微软雅黑" panose="020B0503020204020204" pitchFamily="34" charset="-122"/>
              </a:rPr>
              <a:t>—— </a:t>
            </a:r>
            <a:r>
              <a:rPr lang="en-US" altLang="zh-CN" sz="3200" b="1" dirty="0" smtClean="0">
                <a:solidFill>
                  <a:prstClr val="black"/>
                </a:solidFill>
                <a:latin typeface="微软雅黑" panose="020B0503020204020204" pitchFamily="34" charset="-122"/>
                <a:ea typeface="微软雅黑" panose="020B0503020204020204" pitchFamily="34" charset="-122"/>
              </a:rPr>
              <a:t>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use the original audio signal to calculate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the hearing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thresholds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H</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limit the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differences D between the original signal spectrum S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and the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modified signal spectrum M to the threshold of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human perception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for all times t and frequencies k</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3028403" y="3483292"/>
            <a:ext cx="6360930" cy="1198436"/>
          </a:xfrm>
          <a:prstGeom prst="rect">
            <a:avLst/>
          </a:prstGeom>
        </p:spPr>
      </p:pic>
    </p:spTree>
    <p:extLst>
      <p:ext uri="{BB962C8B-B14F-4D97-AF65-F5344CB8AC3E}">
        <p14:creationId xmlns:p14="http://schemas.microsoft.com/office/powerpoint/2010/main" val="359168824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基于</a:t>
            </a:r>
            <a:r>
              <a:rPr lang="en-US" altLang="zh-CN" sz="3200" b="1" dirty="0" smtClean="0">
                <a:solidFill>
                  <a:prstClr val="black"/>
                </a:solidFill>
                <a:latin typeface="微软雅黑" panose="020B0503020204020204" pitchFamily="34" charset="-122"/>
                <a:ea typeface="微软雅黑" panose="020B0503020204020204" pitchFamily="34" charset="-122"/>
              </a:rPr>
              <a:t>Kaldi</a:t>
            </a:r>
            <a:r>
              <a:rPr lang="zh-CN" altLang="en-US" sz="3200" b="1" dirty="0" smtClean="0">
                <a:solidFill>
                  <a:prstClr val="black"/>
                </a:solidFill>
                <a:latin typeface="微软雅黑" panose="020B0503020204020204" pitchFamily="34" charset="-122"/>
                <a:ea typeface="微软雅黑" panose="020B0503020204020204" pitchFamily="34" charset="-122"/>
              </a:rPr>
              <a:t>的优化模型 </a:t>
            </a:r>
            <a:r>
              <a:rPr lang="en-US" altLang="zh-CN" sz="3200" b="1" dirty="0" smtClean="0">
                <a:solidFill>
                  <a:prstClr val="black"/>
                </a:solidFill>
                <a:latin typeface="微软雅黑" panose="020B0503020204020204" pitchFamily="34" charset="-122"/>
                <a:ea typeface="微软雅黑" panose="020B0503020204020204" pitchFamily="34" charset="-122"/>
              </a:rPr>
              <a:t>—— </a:t>
            </a:r>
            <a:r>
              <a:rPr lang="en-US" altLang="zh-CN" sz="3200" b="1" dirty="0" smtClean="0">
                <a:solidFill>
                  <a:prstClr val="black"/>
                </a:solidFill>
                <a:latin typeface="微软雅黑" panose="020B0503020204020204" pitchFamily="34" charset="-122"/>
                <a:ea typeface="微软雅黑" panose="020B0503020204020204" pitchFamily="34" charset="-122"/>
              </a:rPr>
              <a:t>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 xmlns:a16="http://schemas.microsoft.com/office/drawing/2014/main" id="{0FDAD747-108F-4A6D-9220-5EA05067FF1E}"/>
              </a:ext>
            </a:extLst>
          </p:cNvPr>
          <p:cNvSpPr/>
          <p:nvPr/>
        </p:nvSpPr>
        <p:spPr>
          <a:xfrm>
            <a:off x="843573" y="1705371"/>
            <a:ext cx="10730590" cy="501675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calculate the amount of distortion that is still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acceptable via …</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First, because the thresholds are tight, an additional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variable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is added, to allow the algorithm to differ from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the hearing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thresholds by small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amounts</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negative</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value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for                 indicates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that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crossed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the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threshold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want to avoid more noise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for these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time-frequency-bins, we set all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&lt;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0 to zero</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stretch>
            <a:fillRect/>
          </a:stretch>
        </p:blipFill>
        <p:spPr>
          <a:xfrm>
            <a:off x="5373530" y="2290146"/>
            <a:ext cx="2054639" cy="370091"/>
          </a:xfrm>
          <a:prstGeom prst="rect">
            <a:avLst/>
          </a:prstGeom>
        </p:spPr>
      </p:pic>
      <p:pic>
        <p:nvPicPr>
          <p:cNvPr id="4" name="图片 3"/>
          <p:cNvPicPr>
            <a:picLocks noChangeAspect="1"/>
          </p:cNvPicPr>
          <p:nvPr/>
        </p:nvPicPr>
        <p:blipFill>
          <a:blip r:embed="rId4"/>
          <a:stretch>
            <a:fillRect/>
          </a:stretch>
        </p:blipFill>
        <p:spPr>
          <a:xfrm>
            <a:off x="7115556" y="2856326"/>
            <a:ext cx="228600" cy="285750"/>
          </a:xfrm>
          <a:prstGeom prst="rect">
            <a:avLst/>
          </a:prstGeom>
        </p:spPr>
      </p:pic>
      <p:pic>
        <p:nvPicPr>
          <p:cNvPr id="6" name="图片 5"/>
          <p:cNvPicPr>
            <a:picLocks noChangeAspect="1"/>
          </p:cNvPicPr>
          <p:nvPr/>
        </p:nvPicPr>
        <p:blipFill>
          <a:blip r:embed="rId5"/>
          <a:stretch>
            <a:fillRect/>
          </a:stretch>
        </p:blipFill>
        <p:spPr>
          <a:xfrm>
            <a:off x="5373530" y="3757886"/>
            <a:ext cx="2103745" cy="502030"/>
          </a:xfrm>
          <a:prstGeom prst="rect">
            <a:avLst/>
          </a:prstGeom>
        </p:spPr>
      </p:pic>
      <p:pic>
        <p:nvPicPr>
          <p:cNvPr id="7" name="图片 6"/>
          <p:cNvPicPr>
            <a:picLocks noChangeAspect="1"/>
          </p:cNvPicPr>
          <p:nvPr/>
        </p:nvPicPr>
        <p:blipFill>
          <a:blip r:embed="rId6"/>
          <a:stretch>
            <a:fillRect/>
          </a:stretch>
        </p:blipFill>
        <p:spPr>
          <a:xfrm>
            <a:off x="3177540" y="4296858"/>
            <a:ext cx="838200" cy="323850"/>
          </a:xfrm>
          <a:prstGeom prst="rect">
            <a:avLst/>
          </a:prstGeom>
        </p:spPr>
      </p:pic>
      <p:pic>
        <p:nvPicPr>
          <p:cNvPr id="9" name="图片 8"/>
          <p:cNvPicPr>
            <a:picLocks noChangeAspect="1"/>
          </p:cNvPicPr>
          <p:nvPr/>
        </p:nvPicPr>
        <p:blipFill>
          <a:blip r:embed="rId6"/>
          <a:stretch>
            <a:fillRect/>
          </a:stretch>
        </p:blipFill>
        <p:spPr>
          <a:xfrm>
            <a:off x="8036052" y="4790634"/>
            <a:ext cx="838200" cy="323850"/>
          </a:xfrm>
          <a:prstGeom prst="rect">
            <a:avLst/>
          </a:prstGeom>
        </p:spPr>
      </p:pic>
      <p:pic>
        <p:nvPicPr>
          <p:cNvPr id="8" name="图片 7"/>
          <p:cNvPicPr>
            <a:picLocks noChangeAspect="1"/>
          </p:cNvPicPr>
          <p:nvPr/>
        </p:nvPicPr>
        <p:blipFill>
          <a:blip r:embed="rId7"/>
          <a:stretch>
            <a:fillRect/>
          </a:stretch>
        </p:blipFill>
        <p:spPr>
          <a:xfrm>
            <a:off x="4508754" y="5181460"/>
            <a:ext cx="4076700" cy="619125"/>
          </a:xfrm>
          <a:prstGeom prst="rect">
            <a:avLst/>
          </a:prstGeom>
        </p:spPr>
      </p:pic>
    </p:spTree>
    <p:extLst>
      <p:ext uri="{BB962C8B-B14F-4D97-AF65-F5344CB8AC3E}">
        <p14:creationId xmlns:p14="http://schemas.microsoft.com/office/powerpoint/2010/main" val="359123330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 xmlns:a16="http://schemas.microsoft.com/office/drawing/2014/main" id="{0FDAD747-108F-4A6D-9220-5EA05067FF1E}"/>
              </a:ext>
            </a:extLst>
          </p:cNvPr>
          <p:cNvSpPr/>
          <p:nvPr/>
        </p:nvSpPr>
        <p:spPr>
          <a:xfrm>
            <a:off x="843573" y="1705371"/>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Using the resulting scaling factors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typically leads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 good results, but especially in the cases where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only very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small changes are acceptable, this scaling factor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alone is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not enough to satisfy the hearing thresholds. Therefore,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use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another, fixed scaling factor, which only depends on the</a:t>
            </a:r>
          </a:p>
          <a:p>
            <a:pPr>
              <a:lnSpc>
                <a:spcPct val="200000"/>
              </a:lnSpc>
            </a:pP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hearing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thresholds H. For this purpose, H is also scaled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 values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between zero and one, denoted by ^H</a:t>
            </a: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基于</a:t>
            </a:r>
            <a:r>
              <a:rPr lang="en-US" altLang="zh-CN" sz="3200" b="1" dirty="0" smtClean="0">
                <a:solidFill>
                  <a:prstClr val="black"/>
                </a:solidFill>
                <a:latin typeface="微软雅黑" panose="020B0503020204020204" pitchFamily="34" charset="-122"/>
                <a:ea typeface="微软雅黑" panose="020B0503020204020204" pitchFamily="34" charset="-122"/>
              </a:rPr>
              <a:t>Kaldi</a:t>
            </a:r>
            <a:r>
              <a:rPr lang="zh-CN" altLang="en-US" sz="3200" b="1" dirty="0" smtClean="0">
                <a:solidFill>
                  <a:prstClr val="black"/>
                </a:solidFill>
                <a:latin typeface="微软雅黑" panose="020B0503020204020204" pitchFamily="34" charset="-122"/>
                <a:ea typeface="微软雅黑" panose="020B0503020204020204" pitchFamily="34" charset="-122"/>
              </a:rPr>
              <a:t>的优化模型 </a:t>
            </a:r>
            <a:r>
              <a:rPr lang="en-US" altLang="zh-CN" sz="3200" b="1" dirty="0" smtClean="0">
                <a:solidFill>
                  <a:prstClr val="black"/>
                </a:solidFill>
                <a:latin typeface="微软雅黑" panose="020B0503020204020204" pitchFamily="34" charset="-122"/>
                <a:ea typeface="微软雅黑" panose="020B0503020204020204" pitchFamily="34" charset="-122"/>
              </a:rPr>
              <a:t>—— </a:t>
            </a:r>
            <a:r>
              <a:rPr lang="en-US" altLang="zh-CN" sz="3200" b="1" dirty="0" smtClean="0">
                <a:solidFill>
                  <a:prstClr val="black"/>
                </a:solidFill>
                <a:latin typeface="微软雅黑" panose="020B0503020204020204" pitchFamily="34" charset="-122"/>
                <a:ea typeface="微软雅黑" panose="020B0503020204020204" pitchFamily="34" charset="-122"/>
              </a:rPr>
              <a:t>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3681984" y="3950274"/>
            <a:ext cx="5281422" cy="802085"/>
          </a:xfrm>
          <a:prstGeom prst="rect">
            <a:avLst/>
          </a:prstGeom>
        </p:spPr>
      </p:pic>
      <p:pic>
        <p:nvPicPr>
          <p:cNvPr id="2" name="图片 1"/>
          <p:cNvPicPr>
            <a:picLocks noChangeAspect="1"/>
          </p:cNvPicPr>
          <p:nvPr/>
        </p:nvPicPr>
        <p:blipFill rotWithShape="1">
          <a:blip r:embed="rId4"/>
          <a:srcRect t="28133"/>
          <a:stretch/>
        </p:blipFill>
        <p:spPr>
          <a:xfrm>
            <a:off x="3974782" y="4926416"/>
            <a:ext cx="4695825" cy="410718"/>
          </a:xfrm>
          <a:prstGeom prst="rect">
            <a:avLst/>
          </a:prstGeom>
        </p:spPr>
      </p:pic>
      <p:pic>
        <p:nvPicPr>
          <p:cNvPr id="13" name="图片 12"/>
          <p:cNvPicPr>
            <a:picLocks noChangeAspect="1"/>
          </p:cNvPicPr>
          <p:nvPr/>
        </p:nvPicPr>
        <p:blipFill>
          <a:blip r:embed="rId5"/>
          <a:stretch>
            <a:fillRect/>
          </a:stretch>
        </p:blipFill>
        <p:spPr>
          <a:xfrm>
            <a:off x="4678966" y="1902795"/>
            <a:ext cx="676275" cy="323850"/>
          </a:xfrm>
          <a:prstGeom prst="rect">
            <a:avLst/>
          </a:prstGeom>
        </p:spPr>
      </p:pic>
    </p:spTree>
    <p:extLst>
      <p:ext uri="{BB962C8B-B14F-4D97-AF65-F5344CB8AC3E}">
        <p14:creationId xmlns:p14="http://schemas.microsoft.com/office/powerpoint/2010/main" val="417190942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 xmlns:a16="http://schemas.microsoft.com/office/drawing/2014/main" id="{0FDAD747-108F-4A6D-9220-5EA05067FF1E}"/>
              </a:ext>
            </a:extLst>
          </p:cNvPr>
          <p:cNvSpPr/>
          <p:nvPr/>
        </p:nvSpPr>
        <p:spPr>
          <a:xfrm>
            <a:off x="843572"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raw_thresholds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 Map,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LTq</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Table_absolute_threshold</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 fs, 128); % Threshold in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quiet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[Flags,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Non_tonal_list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Find_tonal_components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TH, Map, CB</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Individual_masking_thresholds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Non_tonal_list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TH, Map</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LTg</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Global_masking_threshold</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LTq</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LTn</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p:txBody>
      </p:sp>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基于</a:t>
            </a:r>
            <a:r>
              <a:rPr lang="en-US" altLang="zh-CN" sz="3200" b="1" dirty="0" smtClean="0">
                <a:solidFill>
                  <a:prstClr val="black"/>
                </a:solidFill>
                <a:latin typeface="微软雅黑" panose="020B0503020204020204" pitchFamily="34" charset="-122"/>
                <a:ea typeface="微软雅黑" panose="020B0503020204020204" pitchFamily="34" charset="-122"/>
              </a:rPr>
              <a:t>Kaldi</a:t>
            </a:r>
            <a:r>
              <a:rPr lang="zh-CN" altLang="en-US" sz="3200" b="1" dirty="0" smtClean="0">
                <a:solidFill>
                  <a:prstClr val="black"/>
                </a:solidFill>
                <a:latin typeface="微软雅黑" panose="020B0503020204020204" pitchFamily="34" charset="-122"/>
                <a:ea typeface="微软雅黑" panose="020B0503020204020204" pitchFamily="34" charset="-122"/>
              </a:rPr>
              <a:t>的优化模型 </a:t>
            </a:r>
            <a:r>
              <a:rPr lang="en-US" altLang="zh-CN" sz="3200" b="1" dirty="0" smtClean="0">
                <a:solidFill>
                  <a:prstClr val="black"/>
                </a:solidFill>
                <a:latin typeface="微软雅黑" panose="020B0503020204020204" pitchFamily="34" charset="-122"/>
                <a:ea typeface="微软雅黑" panose="020B0503020204020204" pitchFamily="34" charset="-122"/>
              </a:rPr>
              <a:t>—— </a:t>
            </a:r>
            <a:r>
              <a:rPr lang="en-US" altLang="zh-CN" sz="3200" b="1" dirty="0" smtClean="0">
                <a:solidFill>
                  <a:prstClr val="black"/>
                </a:solidFill>
                <a:latin typeface="微软雅黑" panose="020B0503020204020204" pitchFamily="34" charset="-122"/>
                <a:ea typeface="微软雅黑" panose="020B0503020204020204" pitchFamily="34" charset="-122"/>
              </a:rPr>
              <a:t>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6876380" y="3873055"/>
            <a:ext cx="5029200" cy="2257425"/>
          </a:xfrm>
          <a:prstGeom prst="rect">
            <a:avLst/>
          </a:prstGeom>
        </p:spPr>
      </p:pic>
    </p:spTree>
    <p:extLst>
      <p:ext uri="{BB962C8B-B14F-4D97-AF65-F5344CB8AC3E}">
        <p14:creationId xmlns:p14="http://schemas.microsoft.com/office/powerpoint/2010/main" val="32390682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smtClean="0">
                <a:latin typeface="Microsoft YaHei" charset="-122"/>
                <a:ea typeface="Microsoft YaHei" charset="-122"/>
                <a:cs typeface="Microsoft YaHei" charset="-122"/>
              </a:rPr>
              <a:t>Link</a:t>
            </a:r>
            <a:r>
              <a:rPr lang="zh-CN" altLang="en-US" sz="1200" dirty="0" smtClean="0">
                <a:latin typeface="Microsoft YaHei" charset="-122"/>
                <a:ea typeface="Microsoft YaHei" charset="-122"/>
                <a:cs typeface="Microsoft YaHei" charset="-122"/>
              </a:rPr>
              <a:t>：</a:t>
            </a:r>
            <a:r>
              <a:rPr lang="en-US" altLang="zh-CN" sz="1200" u="sng" dirty="0" smtClean="0">
                <a:hlinkClick r:id="rId2"/>
              </a:rPr>
              <a:t>https</a:t>
            </a:r>
            <a:r>
              <a:rPr lang="en-US" altLang="zh-CN" sz="1200" u="sng" dirty="0">
                <a:hlinkClick r:id="rId2"/>
              </a:rPr>
              <a:t>://cloud.google.com/speech-to-text/docs/encoding</a:t>
            </a:r>
            <a:endParaRPr lang="en-US" altLang="zh-CN" sz="1200" dirty="0" smtClean="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843572" y="1885106"/>
            <a:ext cx="6930760" cy="3877736"/>
          </a:xfrm>
          <a:prstGeom prst="rect">
            <a:avLst/>
          </a:prstGeom>
        </p:spPr>
      </p:pic>
      <p:sp>
        <p:nvSpPr>
          <p:cNvPr id="7" name="矩形 6">
            <a:extLst>
              <a:ext uri="{FF2B5EF4-FFF2-40B4-BE49-F238E27FC236}">
                <a16:creationId xmlns=""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a:t>
            </a:r>
            <a:r>
              <a:rPr lang="zh-CN" altLang="en-US" sz="3200" b="1" dirty="0" smtClean="0">
                <a:solidFill>
                  <a:schemeClr val="tx2">
                    <a:lumMod val="50000"/>
                  </a:schemeClr>
                </a:solidFill>
                <a:latin typeface="微软雅黑" panose="020B0503020204020204" pitchFamily="34" charset="-122"/>
                <a:ea typeface="微软雅黑" panose="020B0503020204020204" pitchFamily="34" charset="-122"/>
              </a:rPr>
              <a:t>调研 </a:t>
            </a:r>
            <a:r>
              <a:rPr lang="en-US" altLang="zh-CN" sz="3200" b="1" dirty="0" smtClean="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smtClean="0">
                <a:solidFill>
                  <a:schemeClr val="tx2">
                    <a:lumMod val="50000"/>
                  </a:schemeClr>
                </a:solidFill>
                <a:latin typeface="Microsoft YaHei" charset="-122"/>
                <a:ea typeface="Microsoft YaHei" charset="-122"/>
                <a:cs typeface="Microsoft YaHei" charset="-122"/>
              </a:rPr>
              <a:t>Google STT</a:t>
            </a:r>
            <a:endParaRPr lang="en-US" altLang="zh-CN" sz="3200" b="1" dirty="0">
              <a:latin typeface="Microsoft YaHei" charset="-122"/>
              <a:ea typeface="Microsoft YaHei" charset="-122"/>
              <a:cs typeface="Microsoft YaHei" charset="-122"/>
            </a:endParaRPr>
          </a:p>
        </p:txBody>
      </p:sp>
      <p:sp>
        <p:nvSpPr>
          <p:cNvPr id="9" name="矩形 13"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8278368" y="2816351"/>
            <a:ext cx="3344563" cy="2316237"/>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marL="285750" indent="-285750">
              <a:buFont typeface="Arial" charset="0"/>
              <a:buChar char="•"/>
            </a:pPr>
            <a:r>
              <a:rPr lang="zh-CN" altLang="en-US" sz="2000" dirty="0">
                <a:solidFill>
                  <a:schemeClr val="tx1"/>
                </a:solidFill>
                <a:latin typeface="Microsoft YaHei" charset="-122"/>
                <a:ea typeface="Microsoft YaHei" charset="-122"/>
                <a:cs typeface="Microsoft YaHei" charset="-122"/>
              </a:rPr>
              <a:t>采样率限制</a:t>
            </a:r>
            <a:endParaRPr lang="en-US" altLang="zh-CN" sz="2000" dirty="0">
              <a:solidFill>
                <a:schemeClr val="tx1"/>
              </a:solidFill>
              <a:latin typeface="Microsoft YaHei" charset="-122"/>
              <a:ea typeface="Microsoft YaHei" charset="-122"/>
              <a:cs typeface="Microsoft YaHei" charset="-122"/>
            </a:endParaRPr>
          </a:p>
          <a:p>
            <a:pPr marL="285750" indent="-285750">
              <a:buFont typeface="Arial" charset="0"/>
              <a:buChar char="•"/>
            </a:pPr>
            <a:r>
              <a:rPr lang="en-US" altLang="zh-CN" sz="2000" dirty="0" smtClean="0">
                <a:solidFill>
                  <a:schemeClr val="tx1"/>
                </a:solidFill>
                <a:latin typeface="Microsoft YaHei" charset="-122"/>
                <a:ea typeface="Microsoft YaHei" charset="-122"/>
                <a:cs typeface="Microsoft YaHei" charset="-122"/>
              </a:rPr>
              <a:t>OPUS\MP3\FLAC</a:t>
            </a:r>
            <a:endParaRPr lang="en-US" altLang="zh-CN" sz="2000" dirty="0">
              <a:solidFill>
                <a:schemeClr val="tx1"/>
              </a:solidFill>
              <a:latin typeface="Microsoft YaHei" charset="-122"/>
              <a:ea typeface="Microsoft YaHei" charset="-122"/>
              <a:cs typeface="Microsoft YaHei" charset="-122"/>
            </a:endParaRPr>
          </a:p>
          <a:p>
            <a:pPr marL="285750" indent="-285750">
              <a:buFont typeface="Arial" charset="0"/>
              <a:buChar char="•"/>
            </a:pPr>
            <a:r>
              <a:rPr lang="zh-CN" altLang="en-US" sz="2000" dirty="0">
                <a:solidFill>
                  <a:schemeClr val="tx1"/>
                </a:solidFill>
                <a:latin typeface="Microsoft YaHei" charset="-122"/>
                <a:ea typeface="Microsoft YaHei" charset="-122"/>
                <a:cs typeface="Microsoft YaHei" charset="-122"/>
              </a:rPr>
              <a:t>支持含有 </a:t>
            </a:r>
            <a:r>
              <a:rPr lang="en-US" altLang="zh-CN" sz="2000" dirty="0" smtClean="0">
                <a:solidFill>
                  <a:schemeClr val="tx1"/>
                </a:solidFill>
                <a:latin typeface="Microsoft YaHei" charset="-122"/>
                <a:ea typeface="Microsoft YaHei" charset="-122"/>
                <a:cs typeface="Microsoft YaHei" charset="-122"/>
              </a:rPr>
              <a:t>LINEAR16</a:t>
            </a:r>
            <a:r>
              <a:rPr lang="en-US" altLang="zh-CN" sz="2000" dirty="0">
                <a:solidFill>
                  <a:schemeClr val="tx1"/>
                </a:solidFill>
                <a:latin typeface="Microsoft YaHei" charset="-122"/>
                <a:ea typeface="Microsoft YaHei" charset="-122"/>
                <a:cs typeface="Microsoft YaHei" charset="-122"/>
              </a:rPr>
              <a:t> </a:t>
            </a:r>
            <a:endParaRPr lang="en-US" altLang="zh-CN" sz="2000" dirty="0" smtClean="0">
              <a:solidFill>
                <a:schemeClr val="tx1"/>
              </a:solidFill>
              <a:latin typeface="Microsoft YaHei" charset="-122"/>
              <a:ea typeface="Microsoft YaHei" charset="-122"/>
              <a:cs typeface="Microsoft YaHei" charset="-122"/>
            </a:endParaRPr>
          </a:p>
          <a:p>
            <a:pPr>
              <a:buNone/>
            </a:pPr>
            <a:r>
              <a:rPr lang="en-US" altLang="zh-CN" sz="2000" dirty="0">
                <a:solidFill>
                  <a:schemeClr val="tx1"/>
                </a:solidFill>
                <a:latin typeface="Microsoft YaHei" charset="-122"/>
                <a:ea typeface="Microsoft YaHei" charset="-122"/>
                <a:cs typeface="Microsoft YaHei" charset="-122"/>
              </a:rPr>
              <a:t> </a:t>
            </a:r>
            <a:r>
              <a:rPr lang="en-US" altLang="zh-CN" sz="2000" dirty="0" smtClean="0">
                <a:solidFill>
                  <a:schemeClr val="tx1"/>
                </a:solidFill>
                <a:latin typeface="Microsoft YaHei" charset="-122"/>
                <a:ea typeface="Microsoft YaHei" charset="-122"/>
                <a:cs typeface="Microsoft YaHei" charset="-122"/>
              </a:rPr>
              <a:t>   </a:t>
            </a:r>
            <a:r>
              <a:rPr lang="zh-CN" altLang="en-US" sz="2000" dirty="0" smtClean="0">
                <a:solidFill>
                  <a:schemeClr val="tx1"/>
                </a:solidFill>
                <a:latin typeface="Microsoft YaHei" charset="-122"/>
                <a:ea typeface="Microsoft YaHei" charset="-122"/>
                <a:cs typeface="Microsoft YaHei" charset="-122"/>
              </a:rPr>
              <a:t>或</a:t>
            </a:r>
            <a:r>
              <a:rPr lang="zh-CN" altLang="en-US" sz="2000" dirty="0">
                <a:solidFill>
                  <a:schemeClr val="tx1"/>
                </a:solidFill>
                <a:latin typeface="Microsoft YaHei" charset="-122"/>
                <a:ea typeface="Microsoft YaHei" charset="-122"/>
                <a:cs typeface="Microsoft YaHei" charset="-122"/>
              </a:rPr>
              <a:t> </a:t>
            </a:r>
            <a:r>
              <a:rPr lang="en-US" altLang="zh-CN" sz="2000" dirty="0">
                <a:solidFill>
                  <a:schemeClr val="tx1"/>
                </a:solidFill>
                <a:latin typeface="Microsoft YaHei" charset="-122"/>
                <a:ea typeface="Microsoft YaHei" charset="-122"/>
                <a:cs typeface="Microsoft YaHei" charset="-122"/>
              </a:rPr>
              <a:t>MULAW </a:t>
            </a:r>
            <a:r>
              <a:rPr lang="zh-CN" altLang="en-US" sz="2000" dirty="0">
                <a:solidFill>
                  <a:schemeClr val="tx1"/>
                </a:solidFill>
                <a:latin typeface="Microsoft YaHei" charset="-122"/>
                <a:ea typeface="Microsoft YaHei" charset="-122"/>
                <a:cs typeface="Microsoft YaHei" charset="-122"/>
              </a:rPr>
              <a:t>编码</a:t>
            </a:r>
            <a:r>
              <a:rPr lang="zh-CN" altLang="en-US" sz="2000" dirty="0" smtClean="0">
                <a:solidFill>
                  <a:schemeClr val="tx1"/>
                </a:solidFill>
                <a:latin typeface="Microsoft YaHei" charset="-122"/>
                <a:ea typeface="Microsoft YaHei" charset="-122"/>
                <a:cs typeface="Microsoft YaHei" charset="-122"/>
              </a:rPr>
              <a:t>音频  </a:t>
            </a:r>
            <a:endParaRPr lang="en-US" altLang="zh-CN" sz="2000" dirty="0" smtClean="0">
              <a:solidFill>
                <a:schemeClr val="tx1"/>
              </a:solidFill>
              <a:latin typeface="Microsoft YaHei" charset="-122"/>
              <a:ea typeface="Microsoft YaHei" charset="-122"/>
              <a:cs typeface="Microsoft YaHei" charset="-122"/>
            </a:endParaRPr>
          </a:p>
          <a:p>
            <a:pPr>
              <a:buNone/>
            </a:pPr>
            <a:r>
              <a:rPr lang="en-US" altLang="zh-CN" sz="2000" dirty="0">
                <a:solidFill>
                  <a:schemeClr val="tx1"/>
                </a:solidFill>
                <a:latin typeface="Microsoft YaHei" charset="-122"/>
                <a:ea typeface="Microsoft YaHei" charset="-122"/>
                <a:cs typeface="Microsoft YaHei" charset="-122"/>
              </a:rPr>
              <a:t> </a:t>
            </a:r>
            <a:r>
              <a:rPr lang="en-US" altLang="zh-CN" sz="2000" dirty="0" smtClean="0">
                <a:solidFill>
                  <a:schemeClr val="tx1"/>
                </a:solidFill>
                <a:latin typeface="Microsoft YaHei" charset="-122"/>
                <a:ea typeface="Microsoft YaHei" charset="-122"/>
                <a:cs typeface="Microsoft YaHei" charset="-122"/>
              </a:rPr>
              <a:t>   </a:t>
            </a:r>
            <a:r>
              <a:rPr lang="zh-CN" altLang="en-US" sz="2000" dirty="0" smtClean="0">
                <a:solidFill>
                  <a:schemeClr val="tx1"/>
                </a:solidFill>
                <a:latin typeface="Microsoft YaHei" charset="-122"/>
                <a:ea typeface="Microsoft YaHei" charset="-122"/>
                <a:cs typeface="Microsoft YaHei" charset="-122"/>
              </a:rPr>
              <a:t>的</a:t>
            </a:r>
            <a:r>
              <a:rPr lang="zh-CN" altLang="en-US" sz="2000" dirty="0">
                <a:solidFill>
                  <a:schemeClr val="tx1"/>
                </a:solidFill>
                <a:latin typeface="Microsoft YaHei" charset="-122"/>
                <a:ea typeface="Microsoft YaHei" charset="-122"/>
                <a:cs typeface="Microsoft YaHei" charset="-122"/>
              </a:rPr>
              <a:t> </a:t>
            </a:r>
            <a:r>
              <a:rPr lang="en-US" altLang="zh-CN" sz="2000" dirty="0">
                <a:solidFill>
                  <a:schemeClr val="tx1"/>
                </a:solidFill>
                <a:latin typeface="Microsoft YaHei" charset="-122"/>
                <a:ea typeface="Microsoft YaHei" charset="-122"/>
                <a:cs typeface="Microsoft YaHei" charset="-122"/>
              </a:rPr>
              <a:t>WAV </a:t>
            </a:r>
            <a:r>
              <a:rPr lang="zh-CN" altLang="en-US" sz="2000" dirty="0">
                <a:solidFill>
                  <a:schemeClr val="tx1"/>
                </a:solidFill>
                <a:latin typeface="Microsoft YaHei" charset="-122"/>
                <a:ea typeface="Microsoft YaHei" charset="-122"/>
                <a:cs typeface="Microsoft YaHei" charset="-122"/>
              </a:rPr>
              <a:t>文件</a:t>
            </a:r>
          </a:p>
        </p:txBody>
      </p:sp>
    </p:spTree>
    <p:extLst>
      <p:ext uri="{BB962C8B-B14F-4D97-AF65-F5344CB8AC3E}">
        <p14:creationId xmlns:p14="http://schemas.microsoft.com/office/powerpoint/2010/main" val="2287816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smtClean="0">
                <a:latin typeface="Microsoft YaHei" charset="-122"/>
                <a:ea typeface="Microsoft YaHei" charset="-122"/>
                <a:cs typeface="Microsoft YaHei" charset="-122"/>
              </a:rPr>
              <a:t>Link</a:t>
            </a:r>
            <a:r>
              <a:rPr lang="zh-CN" altLang="en-US" sz="1200" dirty="0" smtClean="0">
                <a:latin typeface="Microsoft YaHei" charset="-122"/>
                <a:ea typeface="Microsoft YaHei" charset="-122"/>
                <a:cs typeface="Microsoft YaHei" charset="-122"/>
              </a:rPr>
              <a:t>：</a:t>
            </a:r>
            <a:r>
              <a:rPr lang="en-US" altLang="zh-CN" sz="1200" u="sng" dirty="0" smtClean="0">
                <a:hlinkClick r:id="rId2"/>
              </a:rPr>
              <a:t>https://cloud.google.com/speech-to-text/docs/best-practices</a:t>
            </a:r>
            <a:endParaRPr lang="en-US" altLang="zh-CN" sz="1200" dirty="0" smtClean="0">
              <a:latin typeface="Microsoft YaHei" charset="-122"/>
              <a:ea typeface="Microsoft YaHei" charset="-122"/>
              <a:cs typeface="Microsoft YaHei" charset="-122"/>
            </a:endParaRPr>
          </a:p>
        </p:txBody>
      </p:sp>
      <p:grpSp>
        <p:nvGrpSpPr>
          <p:cNvPr id="2" name="组合 1"/>
          <p:cNvGrpSpPr/>
          <p:nvPr/>
        </p:nvGrpSpPr>
        <p:grpSpPr>
          <a:xfrm>
            <a:off x="627317" y="2252740"/>
            <a:ext cx="10985500" cy="2565400"/>
            <a:chOff x="615125" y="2581924"/>
            <a:chExt cx="10985500" cy="2565400"/>
          </a:xfrm>
        </p:grpSpPr>
        <p:pic>
          <p:nvPicPr>
            <p:cNvPr id="3" name="图片 2"/>
            <p:cNvPicPr>
              <a:picLocks noChangeAspect="1"/>
            </p:cNvPicPr>
            <p:nvPr/>
          </p:nvPicPr>
          <p:blipFill>
            <a:blip r:embed="rId3"/>
            <a:stretch>
              <a:fillRect/>
            </a:stretch>
          </p:blipFill>
          <p:spPr>
            <a:xfrm>
              <a:off x="615125" y="2581924"/>
              <a:ext cx="10985500" cy="2565400"/>
            </a:xfrm>
            <a:prstGeom prst="rect">
              <a:avLst/>
            </a:prstGeom>
          </p:spPr>
        </p:pic>
        <p:sp>
          <p:nvSpPr>
            <p:cNvPr id="8" name="矩形 7"/>
            <p:cNvSpPr/>
            <p:nvPr/>
          </p:nvSpPr>
          <p:spPr>
            <a:xfrm>
              <a:off x="615125" y="3218213"/>
              <a:ext cx="3754994" cy="142503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7" name="矩形 6">
            <a:extLst>
              <a:ext uri="{FF2B5EF4-FFF2-40B4-BE49-F238E27FC236}">
                <a16:creationId xmlns=""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a:t>
            </a:r>
            <a:r>
              <a:rPr lang="zh-CN" altLang="en-US" sz="3200" b="1" dirty="0" smtClean="0">
                <a:solidFill>
                  <a:schemeClr val="tx2">
                    <a:lumMod val="50000"/>
                  </a:schemeClr>
                </a:solidFill>
                <a:latin typeface="微软雅黑" panose="020B0503020204020204" pitchFamily="34" charset="-122"/>
                <a:ea typeface="微软雅黑" panose="020B0503020204020204" pitchFamily="34" charset="-122"/>
              </a:rPr>
              <a:t>调研 </a:t>
            </a:r>
            <a:r>
              <a:rPr lang="en-US" altLang="zh-CN" sz="3200" b="1" dirty="0" smtClean="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smtClean="0">
                <a:solidFill>
                  <a:schemeClr val="tx2">
                    <a:lumMod val="50000"/>
                  </a:schemeClr>
                </a:solidFill>
                <a:latin typeface="Microsoft YaHei" charset="-122"/>
                <a:ea typeface="Microsoft YaHei" charset="-122"/>
                <a:cs typeface="Microsoft YaHei" charset="-122"/>
              </a:rPr>
              <a:t>Google STT</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40233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smtClean="0">
                <a:latin typeface="Microsoft YaHei" charset="-122"/>
                <a:ea typeface="Microsoft YaHei" charset="-122"/>
                <a:cs typeface="Microsoft YaHei" charset="-122"/>
              </a:rPr>
              <a:t>Link</a:t>
            </a:r>
            <a:r>
              <a:rPr lang="zh-CN" altLang="en-US" sz="1200" dirty="0" smtClean="0">
                <a:latin typeface="Microsoft YaHei" charset="-122"/>
                <a:ea typeface="Microsoft YaHei" charset="-122"/>
                <a:cs typeface="Microsoft YaHei" charset="-122"/>
              </a:rPr>
              <a:t>：</a:t>
            </a:r>
            <a:r>
              <a:rPr lang="en-US" altLang="zh-CN" sz="1200" dirty="0">
                <a:hlinkClick r:id="rId2" invalidUrl="https://developer.nuance.com/downloads/guidelines/Nuance Audio Input Specification_v11_ND.pdf"/>
              </a:rPr>
              <a:t>https://developer.nuance.com/downloads/guidelines/Nuance%20Audio%20Input%20Specification_v11_ND.pdf</a:t>
            </a:r>
            <a:endParaRPr lang="en-US" altLang="zh-CN" sz="1200" dirty="0" smtClean="0">
              <a:latin typeface="Microsoft YaHei" charset="-122"/>
              <a:ea typeface="Microsoft YaHei" charset="-122"/>
              <a:cs typeface="Microsoft YaHei" charset="-122"/>
            </a:endParaRPr>
          </a:p>
        </p:txBody>
      </p:sp>
      <p:grpSp>
        <p:nvGrpSpPr>
          <p:cNvPr id="3" name="组合 2"/>
          <p:cNvGrpSpPr/>
          <p:nvPr/>
        </p:nvGrpSpPr>
        <p:grpSpPr>
          <a:xfrm>
            <a:off x="430011" y="2100136"/>
            <a:ext cx="11313225" cy="3196001"/>
            <a:chOff x="618561" y="2368360"/>
            <a:chExt cx="11313225" cy="3196001"/>
          </a:xfrm>
        </p:grpSpPr>
        <p:pic>
          <p:nvPicPr>
            <p:cNvPr id="2" name="图片 1"/>
            <p:cNvPicPr>
              <a:picLocks noChangeAspect="1"/>
            </p:cNvPicPr>
            <p:nvPr/>
          </p:nvPicPr>
          <p:blipFill rotWithShape="1">
            <a:blip r:embed="rId3"/>
            <a:srcRect b="31000"/>
            <a:stretch/>
          </p:blipFill>
          <p:spPr>
            <a:xfrm>
              <a:off x="618561" y="2368360"/>
              <a:ext cx="5638800" cy="2948087"/>
            </a:xfrm>
            <a:prstGeom prst="rect">
              <a:avLst/>
            </a:prstGeom>
          </p:spPr>
        </p:pic>
        <p:pic>
          <p:nvPicPr>
            <p:cNvPr id="7" name="图片 6"/>
            <p:cNvPicPr>
              <a:picLocks noChangeAspect="1"/>
            </p:cNvPicPr>
            <p:nvPr/>
          </p:nvPicPr>
          <p:blipFill>
            <a:blip r:embed="rId4"/>
            <a:stretch>
              <a:fillRect/>
            </a:stretch>
          </p:blipFill>
          <p:spPr>
            <a:xfrm>
              <a:off x="6351319" y="3582090"/>
              <a:ext cx="5440878" cy="1982271"/>
            </a:xfrm>
            <a:prstGeom prst="rect">
              <a:avLst/>
            </a:prstGeom>
          </p:spPr>
        </p:pic>
        <p:pic>
          <p:nvPicPr>
            <p:cNvPr id="8" name="图片 7"/>
            <p:cNvPicPr>
              <a:picLocks noChangeAspect="1"/>
            </p:cNvPicPr>
            <p:nvPr/>
          </p:nvPicPr>
          <p:blipFill rotWithShape="1">
            <a:blip r:embed="rId3"/>
            <a:srcRect t="70973"/>
            <a:stretch/>
          </p:blipFill>
          <p:spPr>
            <a:xfrm>
              <a:off x="6292986" y="2399580"/>
              <a:ext cx="5638800" cy="1240190"/>
            </a:xfrm>
            <a:prstGeom prst="rect">
              <a:avLst/>
            </a:prstGeom>
          </p:spPr>
        </p:pic>
        <p:sp>
          <p:nvSpPr>
            <p:cNvPr id="10" name="矩形 9"/>
            <p:cNvSpPr/>
            <p:nvPr/>
          </p:nvSpPr>
          <p:spPr>
            <a:xfrm>
              <a:off x="6351319" y="3302362"/>
              <a:ext cx="5440877" cy="50961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 name="矩形 8">
            <a:extLst>
              <a:ext uri="{FF2B5EF4-FFF2-40B4-BE49-F238E27FC236}">
                <a16:creationId xmlns=""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a:t>
            </a:r>
            <a:r>
              <a:rPr lang="zh-CN" altLang="en-US" sz="3200" b="1" dirty="0" smtClean="0">
                <a:solidFill>
                  <a:schemeClr val="tx2">
                    <a:lumMod val="50000"/>
                  </a:schemeClr>
                </a:solidFill>
                <a:latin typeface="微软雅黑" panose="020B0503020204020204" pitchFamily="34" charset="-122"/>
                <a:ea typeface="微软雅黑" panose="020B0503020204020204" pitchFamily="34" charset="-122"/>
              </a:rPr>
              <a:t>调研 </a:t>
            </a:r>
            <a:r>
              <a:rPr lang="en-US" altLang="zh-CN" sz="3200" b="1" dirty="0" smtClean="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err="1" smtClean="0">
                <a:solidFill>
                  <a:schemeClr val="tx2">
                    <a:lumMod val="50000"/>
                  </a:schemeClr>
                </a:solidFill>
                <a:latin typeface="Microsoft YaHei" charset="-122"/>
                <a:ea typeface="Microsoft YaHei" charset="-122"/>
                <a:cs typeface="Microsoft YaHei" charset="-122"/>
              </a:rPr>
              <a:t>Naunce</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20984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smtClean="0">
                <a:latin typeface="Microsoft YaHei" charset="-122"/>
                <a:ea typeface="Microsoft YaHei" charset="-122"/>
                <a:cs typeface="Microsoft YaHei" charset="-122"/>
              </a:rPr>
              <a:t>Link</a:t>
            </a:r>
            <a:r>
              <a:rPr lang="zh-CN" altLang="en-US" sz="1200" dirty="0" smtClean="0">
                <a:latin typeface="Microsoft YaHei" charset="-122"/>
                <a:ea typeface="Microsoft YaHei" charset="-122"/>
                <a:cs typeface="Microsoft YaHei" charset="-122"/>
              </a:rPr>
              <a:t>：</a:t>
            </a:r>
            <a:r>
              <a:rPr lang="en-US" altLang="zh-CN" sz="1200" dirty="0">
                <a:hlinkClick r:id="rId2" invalidUrl="https://developer.nuance.com/downloads/guidelines/Nuance Audio Input Specification_v11_ND.pdf"/>
              </a:rPr>
              <a:t>https://developer.nuance.com</a:t>
            </a:r>
            <a:r>
              <a:rPr lang="en-US" altLang="zh-CN" sz="1200">
                <a:hlinkClick r:id="rId2" invalidUrl="https://developer.nuance.com/downloads/guidelines/Nuance Audio Input Specification_v11_ND.pdf"/>
              </a:rPr>
              <a:t>/downloads/guidelines/Nuance%20Audio%20Input%20Specification_v11_ND.pdf</a:t>
            </a:r>
            <a:endParaRPr lang="en-US" altLang="zh-CN" sz="1200" dirty="0" smtClean="0">
              <a:latin typeface="Microsoft YaHei" charset="-122"/>
              <a:ea typeface="Microsoft YaHei" charset="-122"/>
              <a:cs typeface="Microsoft YaHei" charset="-122"/>
            </a:endParaRPr>
          </a:p>
        </p:txBody>
      </p:sp>
      <p:pic>
        <p:nvPicPr>
          <p:cNvPr id="3" name="图片 2"/>
          <p:cNvPicPr>
            <a:picLocks noChangeAspect="1"/>
          </p:cNvPicPr>
          <p:nvPr/>
        </p:nvPicPr>
        <p:blipFill>
          <a:blip r:embed="rId3"/>
          <a:stretch>
            <a:fillRect/>
          </a:stretch>
        </p:blipFill>
        <p:spPr>
          <a:xfrm>
            <a:off x="2883807" y="1852628"/>
            <a:ext cx="6144161" cy="3858607"/>
          </a:xfrm>
          <a:prstGeom prst="rect">
            <a:avLst/>
          </a:prstGeom>
        </p:spPr>
      </p:pic>
      <p:sp>
        <p:nvSpPr>
          <p:cNvPr id="7" name="矩形 6">
            <a:extLst>
              <a:ext uri="{FF2B5EF4-FFF2-40B4-BE49-F238E27FC236}">
                <a16:creationId xmlns=""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a:t>
            </a:r>
            <a:r>
              <a:rPr lang="zh-CN" altLang="en-US" sz="3200" b="1" dirty="0" smtClean="0">
                <a:solidFill>
                  <a:schemeClr val="tx2">
                    <a:lumMod val="50000"/>
                  </a:schemeClr>
                </a:solidFill>
                <a:latin typeface="微软雅黑" panose="020B0503020204020204" pitchFamily="34" charset="-122"/>
                <a:ea typeface="微软雅黑" panose="020B0503020204020204" pitchFamily="34" charset="-122"/>
              </a:rPr>
              <a:t>调研 </a:t>
            </a:r>
            <a:r>
              <a:rPr lang="en-US" altLang="zh-CN" sz="3200" b="1" dirty="0" smtClean="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err="1" smtClean="0">
                <a:solidFill>
                  <a:schemeClr val="tx2">
                    <a:lumMod val="50000"/>
                  </a:schemeClr>
                </a:solidFill>
                <a:latin typeface="Microsoft YaHei" charset="-122"/>
                <a:ea typeface="Microsoft YaHei" charset="-122"/>
                <a:cs typeface="Microsoft YaHei" charset="-122"/>
              </a:rPr>
              <a:t>Naunce</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973578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14845" y="2217900"/>
            <a:ext cx="8364187" cy="1675267"/>
          </a:xfrm>
          <a:prstGeom prst="rect">
            <a:avLst/>
          </a:prstGeom>
        </p:spPr>
        <p:txBody>
          <a:bodyPr wrap="square">
            <a:spAutoFit/>
          </a:bodyPr>
          <a:lstStyle/>
          <a:p>
            <a:pPr>
              <a:lnSpc>
                <a:spcPct val="200000"/>
              </a:lnSpc>
            </a:pPr>
            <a:r>
              <a:rPr lang="en-US" altLang="zh-CN" i="1" dirty="0">
                <a:latin typeface="NimbusRomNo9L" charset="0"/>
              </a:rPr>
              <a:t>Based on our experience, the changing of the </a:t>
            </a:r>
            <a:r>
              <a:rPr lang="en-US" altLang="zh-CN" b="1" i="1" dirty="0">
                <a:solidFill>
                  <a:srgbClr val="C00000"/>
                </a:solidFill>
                <a:latin typeface="NimbusRomNo9L" charset="0"/>
              </a:rPr>
              <a:t>speech rate </a:t>
            </a:r>
            <a:r>
              <a:rPr lang="en-US" altLang="zh-CN" i="1" dirty="0">
                <a:latin typeface="NimbusRomNo9L" charset="0"/>
              </a:rPr>
              <a:t>and the </a:t>
            </a:r>
            <a:r>
              <a:rPr lang="en-US" altLang="zh-CN" b="1" i="1" dirty="0">
                <a:solidFill>
                  <a:srgbClr val="C00000"/>
                </a:solidFill>
                <a:latin typeface="NimbusRomNo9L" charset="0"/>
              </a:rPr>
              <a:t>noise amplitude </a:t>
            </a:r>
            <a:r>
              <a:rPr lang="en-US" altLang="zh-CN" i="1" dirty="0">
                <a:latin typeface="NimbusRomNo9L" charset="0"/>
              </a:rPr>
              <a:t>is quite unique to different ASR systems, e.g., a specifically tuned audio might be decoded correctly with high confidence by one ASR system, but incorrectly by the other. </a:t>
            </a:r>
            <a:endParaRPr lang="en-US" altLang="zh-CN" i="1" dirty="0"/>
          </a:p>
        </p:txBody>
      </p:sp>
      <p:sp>
        <p:nvSpPr>
          <p:cNvPr id="8" name="矩形 7">
            <a:extLst>
              <a:ext uri="{FF2B5EF4-FFF2-40B4-BE49-F238E27FC236}">
                <a16:creationId xmlns=""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a:t>
            </a:r>
            <a:r>
              <a:rPr lang="zh-CN" altLang="en-US" sz="3200" b="1" dirty="0" smtClean="0">
                <a:solidFill>
                  <a:schemeClr val="tx2">
                    <a:lumMod val="50000"/>
                  </a:schemeClr>
                </a:solidFill>
                <a:latin typeface="微软雅黑" panose="020B0503020204020204" pitchFamily="34" charset="-122"/>
                <a:ea typeface="微软雅黑" panose="020B0503020204020204" pitchFamily="34" charset="-122"/>
              </a:rPr>
              <a:t>调研 </a:t>
            </a:r>
            <a:r>
              <a:rPr lang="en-US" altLang="zh-CN" sz="3200" b="1" dirty="0" smtClean="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smtClean="0">
                <a:solidFill>
                  <a:schemeClr val="tx2">
                    <a:lumMod val="50000"/>
                  </a:schemeClr>
                </a:solidFill>
                <a:latin typeface="Microsoft YaHei" charset="-122"/>
                <a:ea typeface="Microsoft YaHei" charset="-122"/>
                <a:cs typeface="Microsoft YaHei" charset="-122"/>
              </a:rPr>
              <a:t>Devil</a:t>
            </a:r>
            <a:endParaRPr lang="en-US" altLang="zh-CN" sz="3200" b="1" dirty="0">
              <a:latin typeface="Microsoft YaHei" charset="-122"/>
              <a:ea typeface="Microsoft YaHei" charset="-122"/>
              <a:cs typeface="Microsoft YaHei" charset="-122"/>
            </a:endParaRPr>
          </a:p>
        </p:txBody>
      </p:sp>
      <p:sp>
        <p:nvSpPr>
          <p:cNvPr id="10" name="矩形 13"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646176" y="5157216"/>
            <a:ext cx="10976755" cy="76785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不同</a:t>
            </a:r>
            <a:r>
              <a:rPr kumimoji="0" lang="en-US" altLang="zh-CN" sz="2400" dirty="0">
                <a:solidFill>
                  <a:schemeClr val="tx1"/>
                </a:solidFill>
                <a:latin typeface="微软雅黑" panose="020B0503020204020204" pitchFamily="34" charset="-122"/>
                <a:ea typeface="微软雅黑" panose="020B0503020204020204" pitchFamily="34" charset="-122"/>
              </a:rPr>
              <a:t>ASR</a:t>
            </a:r>
            <a:r>
              <a:rPr kumimoji="0" lang="zh-CN" altLang="en-US" sz="2400" dirty="0">
                <a:solidFill>
                  <a:schemeClr val="tx1"/>
                </a:solidFill>
                <a:latin typeface="微软雅黑" panose="020B0503020204020204" pitchFamily="34" charset="-122"/>
                <a:ea typeface="微软雅黑" panose="020B0503020204020204" pitchFamily="34" charset="-122"/>
              </a:rPr>
              <a:t>系统对于不同变速或噪声强度调制后的音频识别效果不同</a:t>
            </a:r>
          </a:p>
        </p:txBody>
      </p:sp>
    </p:spTree>
    <p:extLst>
      <p:ext uri="{BB962C8B-B14F-4D97-AF65-F5344CB8AC3E}">
        <p14:creationId xmlns:p14="http://schemas.microsoft.com/office/powerpoint/2010/main" val="1450305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pic>
        <p:nvPicPr>
          <p:cNvPr id="3" name="图片 2"/>
          <p:cNvPicPr>
            <a:picLocks noChangeAspect="1"/>
          </p:cNvPicPr>
          <p:nvPr/>
        </p:nvPicPr>
        <p:blipFill>
          <a:blip r:embed="rId3"/>
          <a:stretch>
            <a:fillRect/>
          </a:stretch>
        </p:blipFill>
        <p:spPr>
          <a:xfrm>
            <a:off x="534095" y="2017475"/>
            <a:ext cx="11123809" cy="2895238"/>
          </a:xfrm>
          <a:prstGeom prst="rect">
            <a:avLst/>
          </a:prstGeom>
        </p:spPr>
      </p:pic>
      <p:sp>
        <p:nvSpPr>
          <p:cNvPr id="8" name="文本框 7"/>
          <p:cNvSpPr txBox="1"/>
          <p:nvPr/>
        </p:nvSpPr>
        <p:spPr>
          <a:xfrm>
            <a:off x="7171183" y="6276197"/>
            <a:ext cx="4853445" cy="276999"/>
          </a:xfrm>
          <a:prstGeom prst="rect">
            <a:avLst/>
          </a:prstGeom>
          <a:noFill/>
        </p:spPr>
        <p:txBody>
          <a:bodyPr wrap="none" rtlCol="0">
            <a:spAutoFit/>
          </a:bodyPr>
          <a:lstStyle/>
          <a:p>
            <a:r>
              <a:rPr lang="en-US" altLang="zh-CN" sz="1200" dirty="0"/>
              <a:t>Link: https://ieeexplore.ieee.org/stamp/stamp.jsp?tp=&amp;arnumber=962750</a:t>
            </a:r>
            <a:endParaRPr lang="zh-CN" altLang="en-US" sz="1200" dirty="0"/>
          </a:p>
        </p:txBody>
      </p:sp>
      <p:sp>
        <p:nvSpPr>
          <p:cNvPr id="9" name="矩形 13"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2887306" y="5282066"/>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减少传输时间（延迟），影响语音识别性能</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96486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 xmlns:a16="http://schemas.microsoft.com/office/drawing/2014/main" id="{0FDAD747-108F-4A6D-9220-5EA05067FF1E}"/>
              </a:ext>
            </a:extLst>
          </p:cNvPr>
          <p:cNvSpPr/>
          <p:nvPr/>
        </p:nvSpPr>
        <p:spPr>
          <a:xfrm>
            <a:off x="843572" y="1814619"/>
            <a:ext cx="10730590" cy="3293209"/>
          </a:xfrm>
          <a:prstGeom prst="rect">
            <a:avLst/>
          </a:prstGeom>
        </p:spPr>
        <p:txBody>
          <a:bodyPr wrap="square">
            <a:spAutoFit/>
          </a:bodyPr>
          <a:lstStyle/>
          <a:p>
            <a:pPr>
              <a:lnSpc>
                <a:spcPct val="200000"/>
              </a:lnSpc>
            </a:pPr>
            <a:r>
              <a:rPr lang="en-US" altLang="zh-CN" sz="1600" dirty="0" smtClean="0">
                <a:solidFill>
                  <a:prstClr val="black"/>
                </a:solidFill>
                <a:latin typeface="微软雅黑" panose="020B0503020204020204" pitchFamily="34" charset="-122"/>
                <a:ea typeface="微软雅黑" panose="020B0503020204020204" pitchFamily="34" charset="-122"/>
              </a:rPr>
              <a:t>This </a:t>
            </a:r>
            <a:r>
              <a:rPr lang="en-US" altLang="zh-CN" sz="1600" dirty="0">
                <a:solidFill>
                  <a:prstClr val="black"/>
                </a:solidFill>
                <a:latin typeface="微软雅黑" panose="020B0503020204020204" pitchFamily="34" charset="-122"/>
                <a:ea typeface="微软雅黑" panose="020B0503020204020204" pitchFamily="34" charset="-122"/>
              </a:rPr>
              <a:t>is a totally different type of compression than what we have discussed so far in this book; with regard to audio, compression refers to a specific type of audio filter known as a compressor. Loud noises in a digital audio track can cause </a:t>
            </a:r>
            <a:r>
              <a:rPr lang="en-US" altLang="zh-CN" sz="1600" b="1" dirty="0">
                <a:solidFill>
                  <a:srgbClr val="C00000"/>
                </a:solidFill>
                <a:latin typeface="微软雅黑" panose="020B0503020204020204" pitchFamily="34" charset="-122"/>
                <a:ea typeface="微软雅黑" panose="020B0503020204020204" pitchFamily="34" charset="-122"/>
              </a:rPr>
              <a:t>distortion</a:t>
            </a:r>
            <a:r>
              <a:rPr lang="en-US" altLang="zh-CN" sz="1600" dirty="0">
                <a:solidFill>
                  <a:prstClr val="black"/>
                </a:solidFill>
                <a:latin typeface="微软雅黑" panose="020B0503020204020204" pitchFamily="34" charset="-122"/>
                <a:ea typeface="微软雅黑" panose="020B0503020204020204" pitchFamily="34" charset="-122"/>
              </a:rPr>
              <a:t>, and likewise, quiet sounds, such as whispering, can be lost. An audio compressor can smooth out these issues in an audio track by acting as a dynamic range. By pulling down large spikes and lifting those quiet parts up, compression will ensure that the average loudness is fairly constant.</a:t>
            </a:r>
          </a:p>
          <a:p>
            <a:pPr marL="285750" indent="-285750">
              <a:lnSpc>
                <a:spcPct val="200000"/>
              </a:lnSpc>
              <a:buFont typeface="Arial" panose="020B0604020202020204" pitchFamily="34" charset="0"/>
              <a:buChar char="•"/>
            </a:pPr>
            <a:endParaRPr lang="en-US" altLang="zh-CN" sz="800" dirty="0" smtClean="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 xmlns:a16="http://schemas.microsoft.com/office/drawing/2014/main"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压缩算法应用场景</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5113422" y="5927281"/>
            <a:ext cx="6978316" cy="830997"/>
          </a:xfrm>
          <a:prstGeom prst="rect">
            <a:avLst/>
          </a:prstGeom>
          <a:noFill/>
        </p:spPr>
        <p:txBody>
          <a:bodyPr wrap="square" rtlCol="0">
            <a:spAutoFit/>
          </a:bodyPr>
          <a:lstStyle/>
          <a:p>
            <a:r>
              <a:rPr lang="en-US" altLang="zh-CN" sz="1200" dirty="0" smtClean="0">
                <a:solidFill>
                  <a:prstClr val="black"/>
                </a:solidFill>
                <a:ea typeface="微软雅黑" panose="020B0503020204020204" pitchFamily="34" charset="-122"/>
              </a:rPr>
              <a:t>Link:https</a:t>
            </a:r>
            <a:r>
              <a:rPr lang="en-US" altLang="zh-CN" sz="1200" dirty="0">
                <a:solidFill>
                  <a:prstClr val="black"/>
                </a:solidFill>
                <a:ea typeface="微软雅黑" panose="020B0503020204020204" pitchFamily="34" charset="-122"/>
              </a:rPr>
              <a:t>://books.google.com/books?id=Pa7pAwAAQBAJ&amp;pg=PA134&amp;lpg=PA134&amp;dq=audio+preprocessing+compression+application&amp;source=bl&amp;ots=IeXGjwLNfo&amp;sig=ACfU3U2HxovnslAT7OuZO44Aly0n_w-2VQ&amp;hl=en&amp;sa=X&amp;ved=2ahUKEwin2_Hd5rnmAhXaXM0KHWAIC5gQ6AEwCHoECAoQAQ#v=onepage&amp;q=audio%20preprocessing%20compression%20application&amp;f=false</a:t>
            </a:r>
            <a:endParaRPr lang="zh-CN" altLang="en-US" sz="1200" dirty="0">
              <a:solidFill>
                <a:prstClr val="black"/>
              </a:solidFill>
              <a:ea typeface="微软雅黑" panose="020B0503020204020204" pitchFamily="34" charset="-122"/>
            </a:endParaRPr>
          </a:p>
        </p:txBody>
      </p:sp>
      <p:sp>
        <p:nvSpPr>
          <p:cNvPr id="9" name="矩形 13"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2686304" y="4818579"/>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smtClean="0">
                <a:solidFill>
                  <a:schemeClr val="tx1"/>
                </a:solidFill>
                <a:latin typeface="微软雅黑" panose="020B0503020204020204" pitchFamily="34" charset="-122"/>
                <a:ea typeface="微软雅黑" panose="020B0503020204020204" pitchFamily="34" charset="-122"/>
              </a:rPr>
              <a:t>去除噪声</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99762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sp>
        <p:nvSpPr>
          <p:cNvPr id="5" name="文本框 4"/>
          <p:cNvSpPr txBox="1"/>
          <p:nvPr/>
        </p:nvSpPr>
        <p:spPr>
          <a:xfrm>
            <a:off x="7171183" y="6276197"/>
            <a:ext cx="4853445" cy="276999"/>
          </a:xfrm>
          <a:prstGeom prst="rect">
            <a:avLst/>
          </a:prstGeom>
          <a:noFill/>
        </p:spPr>
        <p:txBody>
          <a:bodyPr wrap="none" rtlCol="0">
            <a:spAutoFit/>
          </a:bodyPr>
          <a:lstStyle/>
          <a:p>
            <a:r>
              <a:rPr lang="en-US" altLang="zh-CN" sz="1200" dirty="0"/>
              <a:t>Link: https://ieeexplore.ieee.org/stamp/stamp.jsp?tp=&amp;arnumber=962750</a:t>
            </a:r>
            <a:endParaRPr lang="zh-CN" altLang="en-US" sz="1200" dirty="0"/>
          </a:p>
        </p:txBody>
      </p:sp>
      <p:pic>
        <p:nvPicPr>
          <p:cNvPr id="2" name="图片 1"/>
          <p:cNvPicPr>
            <a:picLocks noChangeAspect="1"/>
          </p:cNvPicPr>
          <p:nvPr/>
        </p:nvPicPr>
        <p:blipFill>
          <a:blip r:embed="rId3"/>
          <a:stretch>
            <a:fillRect/>
          </a:stretch>
        </p:blipFill>
        <p:spPr>
          <a:xfrm>
            <a:off x="2084201" y="1705371"/>
            <a:ext cx="8651335" cy="3379557"/>
          </a:xfrm>
          <a:prstGeom prst="rect">
            <a:avLst/>
          </a:prstGeom>
        </p:spPr>
      </p:pic>
      <p:sp>
        <p:nvSpPr>
          <p:cNvPr id="6" name="矩形 13"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2887306" y="5282066"/>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smtClean="0">
                <a:solidFill>
                  <a:schemeClr val="tx1"/>
                </a:solidFill>
                <a:latin typeface="微软雅黑" panose="020B0503020204020204" pitchFamily="34" charset="-122"/>
                <a:ea typeface="微软雅黑" panose="020B0503020204020204" pitchFamily="34" charset="-122"/>
              </a:rPr>
              <a:t>各种常见编码方式</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632871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52" name="矩形 51">
            <a:extLst>
              <a:ext uri="{FF2B5EF4-FFF2-40B4-BE49-F238E27FC236}">
                <a16:creationId xmlns=""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smtClean="0">
                <a:solidFill>
                  <a:prstClr val="black"/>
                </a:solidFill>
                <a:latin typeface="Arial"/>
                <a:ea typeface="华文新魏" panose="02010800040101010101" pitchFamily="2" charset="-122"/>
              </a:rPr>
              <a:t>(1) </a:t>
            </a:r>
            <a:r>
              <a:rPr kumimoji="0" lang="en-US" altLang="zh-CN" b="0" i="0" u="none" strike="noStrike" kern="0" cap="none" spc="0" normalizeH="0" baseline="0" noProof="0" dirty="0" smtClean="0">
                <a:ln>
                  <a:noFill/>
                </a:ln>
                <a:solidFill>
                  <a:prstClr val="black"/>
                </a:solidFill>
                <a:effectLst/>
                <a:uLnTx/>
                <a:uFillTx/>
                <a:latin typeface="Arial"/>
                <a:ea typeface="华文新魏" panose="02010800040101010101" pitchFamily="2" charset="-122"/>
              </a:rPr>
              <a:t>Compression</a:t>
            </a:r>
            <a:r>
              <a:rPr lang="en-US" altLang="zh-CN" kern="0" dirty="0" smtClean="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smtClean="0">
                <a:ln>
                  <a:noFill/>
                </a:ln>
                <a:solidFill>
                  <a:prstClr val="black"/>
                </a:solidFill>
                <a:effectLst/>
                <a:uLnTx/>
                <a:uFillTx/>
                <a:latin typeface="Arial"/>
                <a:ea typeface="华文新魏" panose="02010800040101010101" pitchFamily="2" charset="-122"/>
              </a:rPr>
              <a:t>(2) Time</a:t>
            </a:r>
            <a:r>
              <a:rPr lang="en-US" altLang="zh-CN" kern="0" dirty="0" smtClean="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smtClean="0">
              <a:ln>
                <a:noFill/>
              </a:ln>
              <a:solidFill>
                <a:prstClr val="black"/>
              </a:solidFill>
              <a:effectLst/>
              <a:uLnTx/>
              <a:uFillTx/>
              <a:latin typeface="Arial"/>
              <a:ea typeface="华文新魏" panose="02010800040101010101" pitchFamily="2" charset="-122"/>
            </a:endParaRPr>
          </a:p>
        </p:txBody>
      </p:sp>
      <p:cxnSp>
        <p:nvCxnSpPr>
          <p:cNvPr id="55" name="直接箭头连接符 54">
            <a:extLst>
              <a:ext uri="{FF2B5EF4-FFF2-40B4-BE49-F238E27FC236}">
                <a16:creationId xmlns=""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59" name="矩形 58">
            <a:extLst>
              <a:ext uri="{FF2B5EF4-FFF2-40B4-BE49-F238E27FC236}">
                <a16:creationId xmlns=""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smtClean="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60" name="矩形 59">
            <a:extLst>
              <a:ext uri="{FF2B5EF4-FFF2-40B4-BE49-F238E27FC236}">
                <a16:creationId xmlns=""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smtClean="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smtClean="0">
              <a:ln>
                <a:noFill/>
              </a:ln>
              <a:solidFill>
                <a:prstClr val="black"/>
              </a:solidFill>
              <a:effectLst/>
              <a:uLnTx/>
              <a:uFillTx/>
              <a:latin typeface="Arial"/>
              <a:ea typeface="华文新魏" panose="02010800040101010101" pitchFamily="2" charset="-122"/>
              <a:cs typeface="+mn-cs"/>
            </a:endParaRPr>
          </a:p>
        </p:txBody>
      </p:sp>
      <p:cxnSp>
        <p:nvCxnSpPr>
          <p:cNvPr id="63" name="直接箭头连接符 62">
            <a:extLst>
              <a:ext uri="{FF2B5EF4-FFF2-40B4-BE49-F238E27FC236}">
                <a16:creationId xmlns=""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lgDash"/>
            <a:tailEnd type="triangle"/>
          </a:ln>
          <a:effectLst/>
        </p:spPr>
      </p:cxnSp>
      <p:sp>
        <p:nvSpPr>
          <p:cNvPr id="64" name="矩形 63">
            <a:extLst>
              <a:ext uri="{FF2B5EF4-FFF2-40B4-BE49-F238E27FC236}">
                <a16:creationId xmlns=""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smtClean="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65" name="图片 64">
            <a:extLst>
              <a:ext uri="{FF2B5EF4-FFF2-40B4-BE49-F238E27FC236}">
                <a16:creationId xmlns=""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66" name="矩形 65">
            <a:extLst>
              <a:ext uri="{FF2B5EF4-FFF2-40B4-BE49-F238E27FC236}">
                <a16:creationId xmlns=""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a:t>
            </a:r>
            <a:r>
              <a:rPr lang="en-US" altLang="zh-CN" dirty="0" smtClean="0">
                <a:solidFill>
                  <a:prstClr val="black"/>
                </a:solidFill>
                <a:latin typeface="Arial"/>
                <a:ea typeface="华文新魏" panose="02010800040101010101" pitchFamily="2" charset="-122"/>
              </a:rPr>
              <a:t>recognition (optional)</a:t>
            </a:r>
            <a:endParaRPr lang="zh-CN" altLang="en-US" dirty="0">
              <a:solidFill>
                <a:prstClr val="black"/>
              </a:solidFill>
              <a:latin typeface="Arial"/>
              <a:ea typeface="华文新魏" panose="02010800040101010101" pitchFamily="2" charset="-122"/>
            </a:endParaRPr>
          </a:p>
        </p:txBody>
      </p:sp>
      <p:sp>
        <p:nvSpPr>
          <p:cNvPr id="67" name="矩形 66">
            <a:extLst>
              <a:ext uri="{FF2B5EF4-FFF2-40B4-BE49-F238E27FC236}">
                <a16:creationId xmlns=""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smtClean="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smtClean="0">
              <a:ln>
                <a:noFill/>
              </a:ln>
              <a:solidFill>
                <a:prstClr val="black"/>
              </a:solidFill>
              <a:effectLst/>
              <a:uLnTx/>
              <a:uFillTx/>
              <a:latin typeface="Arial"/>
              <a:ea typeface="华文新魏" panose="02010800040101010101" pitchFamily="2" charset="-122"/>
            </a:endParaRPr>
          </a:p>
        </p:txBody>
      </p:sp>
      <p:cxnSp>
        <p:nvCxnSpPr>
          <p:cNvPr id="70" name="直接连接符 69"/>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72" name="矩形 13"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1979957" y="4906117"/>
            <a:ext cx="862750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eaLnBrk="1" hangingPunct="1">
              <a:lnSpc>
                <a:spcPct val="150000"/>
              </a:lnSpc>
              <a:spcBef>
                <a:spcPts val="0"/>
              </a:spcBef>
              <a:spcAft>
                <a:spcPts val="0"/>
              </a:spcAft>
              <a:buClrTx/>
              <a:buSzTx/>
              <a:buFontTx/>
              <a:buNone/>
            </a:pPr>
            <a:r>
              <a:rPr kumimoji="0" lang="zh-CN" altLang="en-US" sz="2400" dirty="0" smtClean="0">
                <a:solidFill>
                  <a:schemeClr val="tx1"/>
                </a:solidFill>
                <a:latin typeface="微软雅黑" panose="020B0503020204020204" pitchFamily="34" charset="-122"/>
                <a:ea typeface="微软雅黑" panose="020B0503020204020204" pitchFamily="34" charset="-122"/>
              </a:rPr>
              <a:t>音频预处理过程</a:t>
            </a:r>
            <a:endParaRPr kumimoji="0"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73" name="矩形 72">
            <a:extLst>
              <a:ext uri="{FF2B5EF4-FFF2-40B4-BE49-F238E27FC236}">
                <a16:creationId xmlns="" xmlns:a16="http://schemas.microsoft.com/office/drawing/2014/main" id="{0FDAD747-108F-4A6D-9220-5EA05067FF1E}"/>
              </a:ext>
            </a:extLst>
          </p:cNvPr>
          <p:cNvSpPr/>
          <p:nvPr/>
        </p:nvSpPr>
        <p:spPr>
          <a:xfrm>
            <a:off x="843572" y="1120596"/>
            <a:ext cx="2982035" cy="646331"/>
          </a:xfrm>
          <a:prstGeom prst="rect">
            <a:avLst/>
          </a:prstGeom>
        </p:spPr>
        <p:txBody>
          <a:bodyPr wrap="none">
            <a:spAutoFit/>
          </a:bodyPr>
          <a:lstStyle/>
          <a:p>
            <a:r>
              <a:rPr lang="en-US" altLang="zh-CN" sz="3600" b="1" dirty="0" smtClean="0">
                <a:solidFill>
                  <a:prstClr val="black"/>
                </a:solidFill>
                <a:latin typeface="微软雅黑" panose="020B0503020204020204" pitchFamily="34" charset="-122"/>
                <a:ea typeface="微软雅黑" panose="020B0503020204020204" pitchFamily="34" charset="-122"/>
              </a:rPr>
              <a:t>Background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76" name="矩形 75">
            <a:extLst>
              <a:ext uri="{FF2B5EF4-FFF2-40B4-BE49-F238E27FC236}">
                <a16:creationId xmlns="" xmlns:a16="http://schemas.microsoft.com/office/drawing/2014/main" id="{5CEC9FB1-9CBF-4B7B-A321-DF404030F08B}"/>
              </a:ext>
            </a:extLst>
          </p:cNvPr>
          <p:cNvSpPr/>
          <p:nvPr/>
        </p:nvSpPr>
        <p:spPr>
          <a:xfrm>
            <a:off x="7750381" y="1322156"/>
            <a:ext cx="1792616" cy="61059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smtClean="0">
                <a:ln>
                  <a:noFill/>
                </a:ln>
                <a:solidFill>
                  <a:prstClr val="black"/>
                </a:solidFill>
                <a:effectLst/>
                <a:uLnTx/>
                <a:uFillTx/>
                <a:latin typeface="Arial"/>
                <a:ea typeface="华文新魏" panose="02010800040101010101" pitchFamily="2" charset="-122"/>
                <a:cs typeface="+mn-cs"/>
              </a:rPr>
              <a:t>Feature Extraction</a:t>
            </a:r>
            <a:endParaRPr kumimoji="0" lang="zh-CN" altLang="en-US" b="0" i="0" u="none" strike="noStrike" kern="0" cap="none" spc="0" normalizeH="0" baseline="0" noProof="0" dirty="0" smtClean="0">
              <a:ln>
                <a:noFill/>
              </a:ln>
              <a:solidFill>
                <a:prstClr val="black"/>
              </a:solidFill>
              <a:effectLst/>
              <a:uLnTx/>
              <a:uFillTx/>
              <a:latin typeface="Arial"/>
              <a:ea typeface="华文新魏" panose="02010800040101010101" pitchFamily="2" charset="-122"/>
              <a:cs typeface="+mn-cs"/>
            </a:endParaRPr>
          </a:p>
        </p:txBody>
      </p:sp>
      <p:sp>
        <p:nvSpPr>
          <p:cNvPr id="77" name="矩形 76">
            <a:extLst>
              <a:ext uri="{FF2B5EF4-FFF2-40B4-BE49-F238E27FC236}">
                <a16:creationId xmlns="" xmlns:a16="http://schemas.microsoft.com/office/drawing/2014/main" id="{5CEC9FB1-9CBF-4B7B-A321-DF404030F08B}"/>
              </a:ext>
            </a:extLst>
          </p:cNvPr>
          <p:cNvSpPr/>
          <p:nvPr/>
        </p:nvSpPr>
        <p:spPr>
          <a:xfrm>
            <a:off x="10046187" y="1322156"/>
            <a:ext cx="1792616" cy="581471"/>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smtClean="0">
                <a:ln>
                  <a:noFill/>
                </a:ln>
                <a:solidFill>
                  <a:prstClr val="black"/>
                </a:solidFill>
                <a:effectLst/>
                <a:uLnTx/>
                <a:uFillTx/>
                <a:latin typeface="Arial"/>
                <a:ea typeface="华文新魏" panose="02010800040101010101" pitchFamily="2" charset="-122"/>
                <a:cs typeface="+mn-cs"/>
              </a:rPr>
              <a:t>Decoding</a:t>
            </a:r>
            <a:endParaRPr kumimoji="0" lang="zh-CN" altLang="en-US" b="0" i="0" u="none" strike="noStrike" kern="0" cap="none" spc="0" normalizeH="0" baseline="0" noProof="0" dirty="0" smtClean="0">
              <a:ln>
                <a:noFill/>
              </a:ln>
              <a:solidFill>
                <a:prstClr val="black"/>
              </a:solidFill>
              <a:effectLst/>
              <a:uLnTx/>
              <a:uFillTx/>
              <a:latin typeface="Arial"/>
              <a:ea typeface="华文新魏" panose="02010800040101010101" pitchFamily="2" charset="-122"/>
              <a:cs typeface="+mn-cs"/>
            </a:endParaRPr>
          </a:p>
        </p:txBody>
      </p:sp>
      <p:sp>
        <p:nvSpPr>
          <p:cNvPr id="78" name="加号 77"/>
          <p:cNvSpPr/>
          <p:nvPr/>
        </p:nvSpPr>
        <p:spPr>
          <a:xfrm>
            <a:off x="9612171" y="1463104"/>
            <a:ext cx="364842" cy="328698"/>
          </a:xfrm>
          <a:prstGeom prst="mathPlus">
            <a:avLst>
              <a:gd name="adj1" fmla="val 113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箭头连接符 81">
            <a:extLst>
              <a:ext uri="{FF2B5EF4-FFF2-40B4-BE49-F238E27FC236}">
                <a16:creationId xmlns="" xmlns:a16="http://schemas.microsoft.com/office/drawing/2014/main" id="{EDD84E7C-3200-40E5-A3C0-E57D7F9E754E}"/>
              </a:ext>
            </a:extLst>
          </p:cNvPr>
          <p:cNvCxnSpPr>
            <a:cxnSpLocks/>
          </p:cNvCxnSpPr>
          <p:nvPr/>
        </p:nvCxnSpPr>
        <p:spPr>
          <a:xfrm flipH="1" flipV="1">
            <a:off x="8618663" y="1976820"/>
            <a:ext cx="1276917" cy="608105"/>
          </a:xfrm>
          <a:prstGeom prst="straightConnector1">
            <a:avLst/>
          </a:prstGeom>
          <a:noFill/>
          <a:ln w="28575" cap="flat" cmpd="sng" algn="ctr">
            <a:solidFill>
              <a:srgbClr val="202731"/>
            </a:solidFill>
            <a:prstDash val="solid"/>
            <a:tailEnd type="triangle"/>
          </a:ln>
          <a:effectLst/>
        </p:spPr>
      </p:cxnSp>
      <p:cxnSp>
        <p:nvCxnSpPr>
          <p:cNvPr id="85" name="直接箭头连接符 84">
            <a:extLst>
              <a:ext uri="{FF2B5EF4-FFF2-40B4-BE49-F238E27FC236}">
                <a16:creationId xmlns="" xmlns:a16="http://schemas.microsoft.com/office/drawing/2014/main" id="{EDD84E7C-3200-40E5-A3C0-E57D7F9E754E}"/>
              </a:ext>
            </a:extLst>
          </p:cNvPr>
          <p:cNvCxnSpPr>
            <a:cxnSpLocks/>
            <a:stCxn id="60" idx="0"/>
            <a:endCxn id="77" idx="2"/>
          </p:cNvCxnSpPr>
          <p:nvPr/>
        </p:nvCxnSpPr>
        <p:spPr>
          <a:xfrm flipV="1">
            <a:off x="9925143" y="1903627"/>
            <a:ext cx="1017352" cy="707204"/>
          </a:xfrm>
          <a:prstGeom prst="straightConnector1">
            <a:avLst/>
          </a:prstGeom>
          <a:noFill/>
          <a:ln w="28575" cap="flat" cmpd="sng" algn="ctr">
            <a:solidFill>
              <a:srgbClr val="202731"/>
            </a:solidFill>
            <a:prstDash val="solid"/>
            <a:tailEnd type="triangle"/>
          </a:ln>
          <a:effectLst/>
        </p:spPr>
      </p:cxnSp>
    </p:spTree>
    <p:extLst>
      <p:ext uri="{BB962C8B-B14F-4D97-AF65-F5344CB8AC3E}">
        <p14:creationId xmlns:p14="http://schemas.microsoft.com/office/powerpoint/2010/main" val="30249919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压缩算法常见算法</a:t>
            </a:r>
            <a:endParaRPr lang="en-US" altLang="zh-CN" sz="4000" dirty="0" smtClean="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59615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GSM: Global System for Mobile Communications coder</a:t>
            </a: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ADPCM</a:t>
            </a:r>
            <a:r>
              <a:rPr lang="zh-CN" altLang="en-US" sz="1600" dirty="0" smtClean="0">
                <a:solidFill>
                  <a:prstClr val="black"/>
                </a:solidFill>
                <a:latin typeface="微软雅黑" panose="020B0503020204020204" pitchFamily="34" charset="-122"/>
                <a:ea typeface="微软雅黑" panose="020B0503020204020204" pitchFamily="34" charset="-122"/>
              </a:rPr>
              <a:t>编码</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LPC</a:t>
            </a:r>
            <a:r>
              <a:rPr lang="zh-CN" altLang="en-US" sz="1600" dirty="0" smtClean="0">
                <a:solidFill>
                  <a:prstClr val="black"/>
                </a:solidFill>
                <a:latin typeface="微软雅黑" panose="020B0503020204020204" pitchFamily="34" charset="-122"/>
                <a:ea typeface="微软雅黑" panose="020B0503020204020204" pitchFamily="34" charset="-122"/>
              </a:rPr>
              <a:t>线性预测编码</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NICAM</a:t>
            </a:r>
            <a:r>
              <a:rPr lang="zh-CN" altLang="en-US" sz="1600" dirty="0" smtClean="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Near Instantaneous </a:t>
            </a:r>
            <a:r>
              <a:rPr lang="en-US" altLang="zh-CN" sz="1600" dirty="0" err="1">
                <a:solidFill>
                  <a:prstClr val="black"/>
                </a:solidFill>
                <a:latin typeface="微软雅黑" panose="020B0503020204020204" pitchFamily="34" charset="-122"/>
                <a:ea typeface="微软雅黑" panose="020B0503020204020204" pitchFamily="34" charset="-122"/>
              </a:rPr>
              <a:t>Companded</a:t>
            </a:r>
            <a:r>
              <a:rPr lang="en-US" altLang="zh-CN" sz="1600" dirty="0">
                <a:solidFill>
                  <a:prstClr val="black"/>
                </a:solidFill>
                <a:latin typeface="微软雅黑" panose="020B0503020204020204" pitchFamily="34" charset="-122"/>
                <a:ea typeface="微软雅黑" panose="020B0503020204020204" pitchFamily="34" charset="-122"/>
              </a:rPr>
              <a:t> Audio Multiplex - </a:t>
            </a:r>
            <a:r>
              <a:rPr lang="zh-CN" altLang="en-US" sz="1600" dirty="0">
                <a:solidFill>
                  <a:prstClr val="black"/>
                </a:solidFill>
                <a:latin typeface="微软雅黑" panose="020B0503020204020204" pitchFamily="34" charset="-122"/>
                <a:ea typeface="微软雅黑" panose="020B0503020204020204" pitchFamily="34" charset="-122"/>
              </a:rPr>
              <a:t>准瞬时压扩音频复用</a:t>
            </a:r>
            <a:r>
              <a:rPr lang="zh-CN" altLang="en-US" sz="1600" dirty="0" smtClean="0">
                <a:solidFill>
                  <a:prstClr val="black"/>
                </a:solidFill>
                <a:latin typeface="微软雅黑" panose="020B0503020204020204" pitchFamily="34" charset="-122"/>
                <a:ea typeface="微软雅黑" panose="020B0503020204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smtClean="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162051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6051272"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Key Technology — PCM</a:t>
            </a:r>
            <a:r>
              <a:rPr lang="zh-CN" altLang="en-US" sz="3200" b="1" dirty="0">
                <a:solidFill>
                  <a:prstClr val="black"/>
                </a:solidFill>
                <a:latin typeface="微软雅黑" panose="020B0503020204020204" pitchFamily="34" charset="-122"/>
                <a:ea typeface="微软雅黑" panose="020B0503020204020204" pitchFamily="34" charset="-122"/>
              </a:rPr>
              <a:t>系列</a:t>
            </a: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PCM</a:t>
            </a:r>
            <a:r>
              <a:rPr lang="zh-CN" altLang="en-US" sz="1600" dirty="0" smtClean="0">
                <a:solidFill>
                  <a:prstClr val="black"/>
                </a:solidFill>
                <a:latin typeface="微软雅黑" panose="020B0503020204020204" pitchFamily="34" charset="-122"/>
                <a:ea typeface="微软雅黑" panose="020B0503020204020204" pitchFamily="34" charset="-122"/>
              </a:rPr>
              <a:t>编码</a:t>
            </a:r>
            <a:r>
              <a:rPr lang="en-US" altLang="zh-CN" sz="1600" dirty="0" smtClean="0">
                <a:solidFill>
                  <a:prstClr val="black"/>
                </a:solidFill>
                <a:latin typeface="微软雅黑" panose="020B0503020204020204" pitchFamily="34" charset="-122"/>
                <a:ea typeface="微软雅黑" panose="020B0503020204020204" pitchFamily="34" charset="-122"/>
              </a:rPr>
              <a:t>——</a:t>
            </a:r>
            <a:r>
              <a:rPr lang="zh-CN" altLang="en-US" sz="1600" dirty="0" smtClean="0">
                <a:solidFill>
                  <a:prstClr val="black"/>
                </a:solidFill>
                <a:latin typeface="微软雅黑" panose="020B0503020204020204" pitchFamily="34" charset="-122"/>
                <a:ea typeface="微软雅黑" panose="020B0503020204020204" pitchFamily="34" charset="-122"/>
              </a:rPr>
              <a:t>脉冲编码调制</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DPCM</a:t>
            </a:r>
            <a:r>
              <a:rPr lang="zh-CN" altLang="en-US" sz="1600" dirty="0" smtClean="0">
                <a:solidFill>
                  <a:prstClr val="black"/>
                </a:solidFill>
                <a:latin typeface="微软雅黑" panose="020B0503020204020204" pitchFamily="34" charset="-122"/>
                <a:ea typeface="微软雅黑" panose="020B0503020204020204" pitchFamily="34" charset="-122"/>
              </a:rPr>
              <a:t>编码</a:t>
            </a:r>
            <a:r>
              <a:rPr lang="en-US" altLang="zh-CN" sz="1600" dirty="0" smtClean="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差分脉冲</a:t>
            </a:r>
            <a:r>
              <a:rPr lang="zh-CN" altLang="en-US" sz="1600" dirty="0" smtClean="0">
                <a:solidFill>
                  <a:prstClr val="black"/>
                </a:solidFill>
                <a:latin typeface="微软雅黑" panose="020B0503020204020204" pitchFamily="34" charset="-122"/>
                <a:ea typeface="微软雅黑" panose="020B0503020204020204" pitchFamily="34" charset="-122"/>
              </a:rPr>
              <a:t>编码</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ADPCM</a:t>
            </a:r>
            <a:r>
              <a:rPr lang="zh-CN" altLang="en-US" sz="1600" dirty="0" smtClean="0">
                <a:solidFill>
                  <a:prstClr val="black"/>
                </a:solidFill>
                <a:latin typeface="微软雅黑" panose="020B0503020204020204" pitchFamily="34" charset="-122"/>
                <a:ea typeface="微软雅黑" panose="020B0503020204020204" pitchFamily="34" charset="-122"/>
              </a:rPr>
              <a:t>编码</a:t>
            </a:r>
            <a:r>
              <a:rPr lang="en-US" altLang="zh-CN" sz="1600" dirty="0" smtClean="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自适应差分脉冲</a:t>
            </a:r>
            <a:r>
              <a:rPr lang="zh-CN" altLang="en-US" sz="1600" dirty="0" smtClean="0">
                <a:solidFill>
                  <a:prstClr val="black"/>
                </a:solidFill>
                <a:latin typeface="微软雅黑" panose="020B0503020204020204" pitchFamily="34" charset="-122"/>
                <a:ea typeface="微软雅黑" panose="020B0503020204020204" pitchFamily="34" charset="-122"/>
              </a:rPr>
              <a:t>编码（因子</a:t>
            </a:r>
            <a:r>
              <a:rPr lang="en-US" altLang="zh-CN" sz="1600" dirty="0" smtClean="0">
                <a:solidFill>
                  <a:prstClr val="black"/>
                </a:solidFill>
                <a:latin typeface="微软雅黑" panose="020B0503020204020204" pitchFamily="34" charset="-122"/>
                <a:ea typeface="微软雅黑" panose="020B0503020204020204" pitchFamily="34" charset="-122"/>
              </a:rPr>
              <a:t>=</a:t>
            </a:r>
            <a:r>
              <a:rPr lang="zh-CN" altLang="en-US" sz="1600" dirty="0" smtClean="0">
                <a:solidFill>
                  <a:prstClr val="black"/>
                </a:solidFill>
                <a:latin typeface="微软雅黑" panose="020B0503020204020204" pitchFamily="34" charset="-122"/>
                <a:ea typeface="微软雅黑" panose="020B0503020204020204" pitchFamily="34" charset="-122"/>
              </a:rPr>
              <a:t>差值的差值）</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常用采样率为</a:t>
            </a:r>
            <a:r>
              <a:rPr lang="en-US" altLang="zh-CN" sz="1600" dirty="0" smtClean="0">
                <a:solidFill>
                  <a:prstClr val="black"/>
                </a:solidFill>
                <a:latin typeface="微软雅黑" panose="020B0503020204020204" pitchFamily="34" charset="-122"/>
                <a:ea typeface="微软雅黑" panose="020B0503020204020204" pitchFamily="34" charset="-122"/>
              </a:rPr>
              <a:t>8KHz,16kHz,22.05kHz,32kHz,44.1kHz,48kHz,192kHz</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算法复杂度低，压缩比小</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CD</a:t>
            </a:r>
            <a:r>
              <a:rPr lang="zh-CN" altLang="en-US" sz="1600" dirty="0">
                <a:solidFill>
                  <a:prstClr val="black"/>
                </a:solidFill>
                <a:latin typeface="微软雅黑" panose="020B0503020204020204" pitchFamily="34" charset="-122"/>
                <a:ea typeface="微软雅黑" panose="020B0503020204020204" pitchFamily="34" charset="-122"/>
              </a:rPr>
              <a:t>音质</a:t>
            </a:r>
            <a:r>
              <a:rPr lang="en-US" altLang="zh-CN" sz="1600" dirty="0">
                <a:solidFill>
                  <a:prstClr val="black"/>
                </a:solidFill>
                <a:latin typeface="微软雅黑" panose="020B0503020204020204" pitchFamily="34" charset="-122"/>
                <a:ea typeface="微软雅黑" panose="020B0503020204020204" pitchFamily="34" charset="-122"/>
              </a:rPr>
              <a:t>&gt;400kbps</a:t>
            </a:r>
            <a:r>
              <a:rPr lang="zh-CN" altLang="en-US" sz="1600" dirty="0" smtClean="0">
                <a:solidFill>
                  <a:prstClr val="black"/>
                </a:solidFill>
                <a:latin typeface="微软雅黑" panose="020B0503020204020204" pitchFamily="34" charset="-122"/>
                <a:ea typeface="微软雅黑" panose="020B0503020204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en-US" altLang="zh-CN" sz="1600" dirty="0" smtClean="0">
                <a:solidFill>
                  <a:prstClr val="black"/>
                </a:solidFill>
                <a:latin typeface="微软雅黑" panose="020B0503020204020204" pitchFamily="34" charset="-122"/>
                <a:ea typeface="微软雅黑" panose="020B0503020204020204" pitchFamily="34" charset="-122"/>
              </a:rPr>
              <a:t>   </a:t>
            </a:r>
            <a:r>
              <a:rPr lang="zh-CN" altLang="en-US" sz="1600" b="1" dirty="0" smtClean="0">
                <a:solidFill>
                  <a:srgbClr val="C00000"/>
                </a:solidFill>
                <a:latin typeface="微软雅黑" panose="020B0503020204020204" pitchFamily="34" charset="-122"/>
                <a:ea typeface="微软雅黑" panose="020B0503020204020204" pitchFamily="34" charset="-122"/>
              </a:rPr>
              <a:t>编</a:t>
            </a:r>
            <a:r>
              <a:rPr lang="zh-CN" altLang="en-US" sz="1600" b="1" dirty="0">
                <a:solidFill>
                  <a:srgbClr val="C00000"/>
                </a:solidFill>
                <a:latin typeface="微软雅黑" panose="020B0503020204020204" pitchFamily="34" charset="-122"/>
                <a:ea typeface="微软雅黑" panose="020B0503020204020204" pitchFamily="34" charset="-122"/>
              </a:rPr>
              <a:t>解码延时最短（相对其它技术），声音质量一般</a:t>
            </a:r>
            <a:endParaRPr lang="en-US" altLang="zh-CN" sz="1600" b="1" dirty="0" smtClean="0">
              <a:solidFill>
                <a:srgbClr val="C00000"/>
              </a:solidFill>
              <a:latin typeface="微软雅黑" panose="020B0503020204020204" pitchFamily="34" charset="-122"/>
              <a:ea typeface="微软雅黑" panose="020B0503020204020204" pitchFamily="34" charset="-122"/>
            </a:endParaRPr>
          </a:p>
        </p:txBody>
      </p:sp>
      <p:pic>
        <p:nvPicPr>
          <p:cNvPr id="1026" name="Picture 2" descr="https://bkimg.cdn.bcebos.com/pic/faedab64034f78f00a6b440077310a55b2191ce5@wm_1,g_7,k_d2F0ZXIvYmFpa2U5Mg==,xp_5,yp_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5941" y="1994736"/>
            <a:ext cx="3400435" cy="366010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8611545" y="5758512"/>
            <a:ext cx="2318263" cy="923330"/>
          </a:xfrm>
          <a:prstGeom prst="rect">
            <a:avLst/>
          </a:prstGeom>
          <a:noFill/>
        </p:spPr>
        <p:txBody>
          <a:bodyPr wrap="none" rtlCol="0">
            <a:spAutoFit/>
          </a:bodyPr>
          <a:lstStyle/>
          <a:p>
            <a:pPr algn="ctr"/>
            <a:r>
              <a:rPr lang="en-US" altLang="zh-CN" b="1" dirty="0">
                <a:solidFill>
                  <a:prstClr val="black"/>
                </a:solidFill>
                <a:latin typeface="微软雅黑" panose="020B0503020204020204" pitchFamily="34" charset="-122"/>
                <a:ea typeface="微软雅黑" panose="020B0503020204020204" pitchFamily="34" charset="-122"/>
              </a:rPr>
              <a:t>PCM</a:t>
            </a:r>
            <a:r>
              <a:rPr lang="zh-CN" altLang="en-US" b="1" dirty="0" smtClean="0">
                <a:solidFill>
                  <a:prstClr val="black"/>
                </a:solidFill>
                <a:latin typeface="微软雅黑" panose="020B0503020204020204" pitchFamily="34" charset="-122"/>
                <a:ea typeface="微软雅黑" panose="020B0503020204020204" pitchFamily="34" charset="-122"/>
              </a:rPr>
              <a:t>编码</a:t>
            </a:r>
            <a:endParaRPr lang="en-US" altLang="zh-CN" b="1" dirty="0" smtClean="0">
              <a:solidFill>
                <a:prstClr val="black"/>
              </a:solidFill>
              <a:latin typeface="微软雅黑" panose="020B0503020204020204" pitchFamily="34" charset="-122"/>
              <a:ea typeface="微软雅黑" panose="020B0503020204020204" pitchFamily="34" charset="-122"/>
            </a:endParaRPr>
          </a:p>
          <a:p>
            <a:pPr algn="ctr"/>
            <a:r>
              <a:rPr lang="zh-CN" altLang="en-US" dirty="0" smtClean="0">
                <a:solidFill>
                  <a:prstClr val="black"/>
                </a:solidFill>
                <a:latin typeface="微软雅黑" panose="020B0503020204020204" pitchFamily="34" charset="-122"/>
                <a:ea typeface="微软雅黑" panose="020B0503020204020204" pitchFamily="34" charset="-122"/>
              </a:rPr>
              <a:t>抽样 </a:t>
            </a:r>
            <a:r>
              <a:rPr lang="en-US" altLang="zh-CN" dirty="0" smtClean="0">
                <a:solidFill>
                  <a:prstClr val="black"/>
                </a:solidFill>
                <a:latin typeface="微软雅黑" panose="020B0503020204020204" pitchFamily="34" charset="-122"/>
                <a:ea typeface="微软雅黑" panose="020B0503020204020204" pitchFamily="34" charset="-122"/>
              </a:rPr>
              <a:t>-&gt; </a:t>
            </a:r>
            <a:r>
              <a:rPr lang="zh-CN" altLang="en-US" dirty="0" smtClean="0">
                <a:solidFill>
                  <a:prstClr val="black"/>
                </a:solidFill>
                <a:latin typeface="微软雅黑" panose="020B0503020204020204" pitchFamily="34" charset="-122"/>
                <a:ea typeface="微软雅黑" panose="020B0503020204020204" pitchFamily="34" charset="-122"/>
              </a:rPr>
              <a:t>量化</a:t>
            </a:r>
            <a:r>
              <a:rPr lang="en-US" altLang="zh-CN" dirty="0">
                <a:solidFill>
                  <a:prstClr val="black"/>
                </a:solidFill>
                <a:latin typeface="微软雅黑" panose="020B0503020204020204" pitchFamily="34" charset="-122"/>
                <a:ea typeface="微软雅黑" panose="020B0503020204020204" pitchFamily="34" charset="-122"/>
              </a:rPr>
              <a:t>-&gt; </a:t>
            </a:r>
            <a:r>
              <a:rPr lang="zh-CN" altLang="en-US" dirty="0" smtClean="0">
                <a:solidFill>
                  <a:prstClr val="black"/>
                </a:solidFill>
                <a:latin typeface="微软雅黑" panose="020B0503020204020204" pitchFamily="34" charset="-122"/>
                <a:ea typeface="微软雅黑" panose="020B0503020204020204" pitchFamily="34" charset="-122"/>
              </a:rPr>
              <a:t>编码</a:t>
            </a:r>
            <a:endParaRPr lang="en-US" altLang="zh-CN" dirty="0">
              <a:solidFill>
                <a:prstClr val="black"/>
              </a:solidFill>
              <a:latin typeface="微软雅黑" panose="020B0503020204020204" pitchFamily="34" charset="-122"/>
              <a:ea typeface="微软雅黑" panose="020B0503020204020204" pitchFamily="34" charset="-122"/>
            </a:endParaRPr>
          </a:p>
          <a:p>
            <a:pPr algn="ctr"/>
            <a:endParaRPr lang="zh-CN" altLang="en-US" dirty="0"/>
          </a:p>
        </p:txBody>
      </p:sp>
      <p:sp>
        <p:nvSpPr>
          <p:cNvPr id="7" name="矩形 13"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713028" y="5256344"/>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smtClean="0">
                <a:solidFill>
                  <a:schemeClr val="tx1"/>
                </a:solidFill>
                <a:latin typeface="微软雅黑" panose="020B0503020204020204" pitchFamily="34" charset="-122"/>
                <a:ea typeface="微软雅黑" panose="020B0503020204020204" pitchFamily="34" charset="-122"/>
              </a:rPr>
              <a:t>Q1</a:t>
            </a:r>
            <a:r>
              <a:rPr kumimoji="0" lang="zh-CN" altLang="en-US" sz="2400" dirty="0" smtClean="0">
                <a:solidFill>
                  <a:schemeClr val="tx1"/>
                </a:solidFill>
                <a:latin typeface="微软雅黑" panose="020B0503020204020204" pitchFamily="34" charset="-122"/>
                <a:ea typeface="微软雅黑" panose="020B0503020204020204" pitchFamily="34" charset="-122"/>
              </a:rPr>
              <a:t>：修改编码音频，使解码时出错？</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63592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5703421"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Key Technology — LPC</a:t>
            </a:r>
            <a:r>
              <a:rPr lang="zh-CN" altLang="en-US" sz="3200" b="1" dirty="0" smtClean="0">
                <a:solidFill>
                  <a:prstClr val="black"/>
                </a:solidFill>
                <a:latin typeface="微软雅黑" panose="020B0503020204020204" pitchFamily="34" charset="-122"/>
                <a:ea typeface="微软雅黑" panose="020B0503020204020204" pitchFamily="34" charset="-122"/>
              </a:rPr>
              <a:t>系列</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smtClean="0">
                <a:solidFill>
                  <a:prstClr val="black"/>
                </a:solidFill>
                <a:latin typeface="微软雅黑" panose="020B0503020204020204" pitchFamily="34" charset="-122"/>
                <a:ea typeface="微软雅黑" panose="020B0503020204020204" pitchFamily="34" charset="-122"/>
              </a:rPr>
              <a:t>Linear </a:t>
            </a:r>
            <a:r>
              <a:rPr lang="en-US" altLang="zh-CN" sz="1600" dirty="0">
                <a:solidFill>
                  <a:prstClr val="black"/>
                </a:solidFill>
                <a:latin typeface="微软雅黑" panose="020B0503020204020204" pitchFamily="34" charset="-122"/>
                <a:ea typeface="微软雅黑" panose="020B0503020204020204" pitchFamily="34" charset="-122"/>
              </a:rPr>
              <a:t>Predictive Coding, </a:t>
            </a:r>
            <a:r>
              <a:rPr lang="zh-CN" altLang="en-US" sz="1600" dirty="0" smtClean="0">
                <a:solidFill>
                  <a:prstClr val="black"/>
                </a:solidFill>
                <a:latin typeface="微软雅黑" panose="020B0503020204020204" pitchFamily="34" charset="-122"/>
                <a:ea typeface="微软雅黑" panose="020B0503020204020204" pitchFamily="34" charset="-122"/>
              </a:rPr>
              <a:t>线性预测编码</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一个语音的抽样能够用过去</a:t>
            </a:r>
            <a:r>
              <a:rPr lang="zh-CN" altLang="en-US" sz="1600" b="1" dirty="0">
                <a:solidFill>
                  <a:srgbClr val="C00000"/>
                </a:solidFill>
                <a:latin typeface="微软雅黑" panose="020B0503020204020204" pitchFamily="34" charset="-122"/>
                <a:ea typeface="微软雅黑" panose="020B0503020204020204" pitchFamily="34" charset="-122"/>
              </a:rPr>
              <a:t>若干个语音抽样</a:t>
            </a:r>
            <a:r>
              <a:rPr lang="zh-CN" altLang="en-US" sz="1600" dirty="0">
                <a:solidFill>
                  <a:prstClr val="black"/>
                </a:solidFill>
                <a:latin typeface="微软雅黑" panose="020B0503020204020204" pitchFamily="34" charset="-122"/>
                <a:ea typeface="微软雅黑" panose="020B0503020204020204" pitchFamily="34" charset="-122"/>
              </a:rPr>
              <a:t>的线性组合来逼近。通过使实际语音抽样和线性预测抽样之间</a:t>
            </a:r>
            <a:r>
              <a:rPr lang="zh-CN" altLang="en-US" sz="1600" b="1" dirty="0">
                <a:solidFill>
                  <a:srgbClr val="C00000"/>
                </a:solidFill>
                <a:latin typeface="微软雅黑" panose="020B0503020204020204" pitchFamily="34" charset="-122"/>
                <a:ea typeface="微软雅黑" panose="020B0503020204020204" pitchFamily="34" charset="-122"/>
              </a:rPr>
              <a:t>差值的平方和达到最小</a:t>
            </a:r>
            <a:r>
              <a:rPr lang="zh-CN" altLang="en-US" sz="1600" dirty="0">
                <a:solidFill>
                  <a:prstClr val="black"/>
                </a:solidFill>
                <a:latin typeface="微软雅黑" panose="020B0503020204020204" pitchFamily="34" charset="-122"/>
                <a:ea typeface="微软雅黑" panose="020B0503020204020204" pitchFamily="34" charset="-122"/>
              </a:rPr>
              <a:t>，能够决定</a:t>
            </a:r>
            <a:r>
              <a:rPr lang="zh-CN" altLang="en-US" sz="1600" b="1" dirty="0">
                <a:solidFill>
                  <a:srgbClr val="C00000"/>
                </a:solidFill>
                <a:latin typeface="微软雅黑" panose="020B0503020204020204" pitchFamily="34" charset="-122"/>
                <a:ea typeface="微软雅黑" panose="020B0503020204020204" pitchFamily="34" charset="-122"/>
              </a:rPr>
              <a:t>唯一</a:t>
            </a:r>
            <a:r>
              <a:rPr lang="zh-CN" altLang="en-US" sz="1600" dirty="0">
                <a:solidFill>
                  <a:prstClr val="black"/>
                </a:solidFill>
                <a:latin typeface="微软雅黑" panose="020B0503020204020204" pitchFamily="34" charset="-122"/>
                <a:ea typeface="微软雅黑" panose="020B0503020204020204" pitchFamily="34" charset="-122"/>
              </a:rPr>
              <a:t>的一组预测系数</a:t>
            </a:r>
            <a:r>
              <a:rPr lang="zh-CN" altLang="en-US" sz="1600" dirty="0" smtClean="0">
                <a:solidFill>
                  <a:prstClr val="black"/>
                </a:solidFill>
                <a:latin typeface="微软雅黑" panose="020B0503020204020204" pitchFamily="34" charset="-122"/>
                <a:ea typeface="微软雅黑" panose="020B0503020204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压</a:t>
            </a:r>
            <a:r>
              <a:rPr lang="zh-CN" altLang="en-US" sz="1600" b="1" dirty="0" smtClean="0">
                <a:solidFill>
                  <a:srgbClr val="C00000"/>
                </a:solidFill>
                <a:latin typeface="微软雅黑" panose="020B0503020204020204" pitchFamily="34" charset="-122"/>
                <a:ea typeface="微软雅黑" panose="020B0503020204020204" pitchFamily="34" charset="-122"/>
              </a:rPr>
              <a:t>缩</a:t>
            </a:r>
            <a:r>
              <a:rPr lang="zh-CN" altLang="en-US" sz="1600" b="1" dirty="0">
                <a:solidFill>
                  <a:srgbClr val="C00000"/>
                </a:solidFill>
                <a:latin typeface="微软雅黑" panose="020B0503020204020204" pitchFamily="34" charset="-122"/>
                <a:ea typeface="微软雅黑" panose="020B0503020204020204" pitchFamily="34" charset="-122"/>
              </a:rPr>
              <a:t>比大，计算量大，音质不高，廉价</a:t>
            </a:r>
            <a:endParaRPr lang="en-US" altLang="zh-CN" sz="1600" b="1" dirty="0" smtClean="0">
              <a:solidFill>
                <a:srgbClr val="C0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7171183" y="6276197"/>
            <a:ext cx="4277709" cy="461665"/>
          </a:xfrm>
          <a:prstGeom prst="rect">
            <a:avLst/>
          </a:prstGeom>
          <a:noFill/>
        </p:spPr>
        <p:txBody>
          <a:bodyPr wrap="none" rtlCol="0">
            <a:spAutoFit/>
          </a:bodyPr>
          <a:lstStyle/>
          <a:p>
            <a:r>
              <a:rPr lang="en-US" altLang="zh-CN" sz="1200" dirty="0"/>
              <a:t>Link: </a:t>
            </a:r>
            <a:r>
              <a:rPr lang="en-US" altLang="zh-CN" sz="1200" dirty="0" smtClean="0"/>
              <a:t>1) https</a:t>
            </a:r>
            <a:r>
              <a:rPr lang="en-US" altLang="zh-CN" sz="1200" dirty="0"/>
              <a:t>://</a:t>
            </a:r>
            <a:r>
              <a:rPr lang="en-US" altLang="zh-CN" sz="1200" dirty="0" smtClean="0"/>
              <a:t>blog.csdn.net/hhaowang/article/details/88776140</a:t>
            </a:r>
          </a:p>
          <a:p>
            <a:r>
              <a:rPr lang="en-US" altLang="zh-CN" sz="1200" dirty="0"/>
              <a:t>         </a:t>
            </a:r>
            <a:r>
              <a:rPr lang="en-US" altLang="zh-CN" sz="1200" dirty="0" smtClean="0"/>
              <a:t> 2</a:t>
            </a:r>
            <a:r>
              <a:rPr lang="en-US" altLang="zh-CN" sz="1200" dirty="0"/>
              <a:t>) https://www.cnblogs.com/jizhiyuan/p/3748221.html</a:t>
            </a:r>
            <a:endParaRPr lang="zh-CN" altLang="en-US" sz="1200" dirty="0"/>
          </a:p>
        </p:txBody>
      </p:sp>
      <p:pic>
        <p:nvPicPr>
          <p:cNvPr id="3" name="图片 2"/>
          <p:cNvPicPr>
            <a:picLocks noChangeAspect="1"/>
          </p:cNvPicPr>
          <p:nvPr/>
        </p:nvPicPr>
        <p:blipFill>
          <a:blip r:embed="rId3"/>
          <a:stretch>
            <a:fillRect/>
          </a:stretch>
        </p:blipFill>
        <p:spPr>
          <a:xfrm>
            <a:off x="721894" y="4061103"/>
            <a:ext cx="4398415" cy="1624454"/>
          </a:xfrm>
          <a:prstGeom prst="rect">
            <a:avLst/>
          </a:prstGeom>
        </p:spPr>
      </p:pic>
      <p:pic>
        <p:nvPicPr>
          <p:cNvPr id="5" name="图片 4"/>
          <p:cNvPicPr>
            <a:picLocks noChangeAspect="1"/>
          </p:cNvPicPr>
          <p:nvPr/>
        </p:nvPicPr>
        <p:blipFill>
          <a:blip r:embed="rId4"/>
          <a:stretch>
            <a:fillRect/>
          </a:stretch>
        </p:blipFill>
        <p:spPr>
          <a:xfrm>
            <a:off x="5842881" y="3410298"/>
            <a:ext cx="5731282" cy="2275260"/>
          </a:xfrm>
          <a:prstGeom prst="rect">
            <a:avLst/>
          </a:prstGeom>
        </p:spPr>
      </p:pic>
    </p:spTree>
    <p:extLst>
      <p:ext uri="{BB962C8B-B14F-4D97-AF65-F5344CB8AC3E}">
        <p14:creationId xmlns:p14="http://schemas.microsoft.com/office/powerpoint/2010/main" val="36110798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5116722"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Key Technology — CELP</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CELP</a:t>
            </a:r>
            <a:r>
              <a:rPr lang="zh-CN" altLang="en-US" sz="1600" dirty="0" smtClean="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Code Excited Linear Prediction,</a:t>
            </a:r>
            <a:r>
              <a:rPr lang="zh-CN" altLang="en-US" sz="1600" dirty="0">
                <a:solidFill>
                  <a:prstClr val="black"/>
                </a:solidFill>
                <a:latin typeface="微软雅黑" panose="020B0503020204020204" pitchFamily="34" charset="-122"/>
                <a:ea typeface="微软雅黑" panose="020B0503020204020204" pitchFamily="34" charset="-122"/>
              </a:rPr>
              <a:t>码激励线性预测</a:t>
            </a:r>
            <a:r>
              <a:rPr lang="zh-CN" altLang="en-US" sz="1600" dirty="0" smtClean="0">
                <a:solidFill>
                  <a:prstClr val="black"/>
                </a:solidFill>
                <a:latin typeface="微软雅黑" panose="020B0503020204020204" pitchFamily="34" charset="-122"/>
                <a:ea typeface="微软雅黑" panose="020B0503020204020204" pitchFamily="34" charset="-122"/>
              </a:rPr>
              <a:t>编码</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）利用一个线性预测（</a:t>
            </a:r>
            <a:r>
              <a:rPr lang="en-US" altLang="zh-CN" sz="1600" dirty="0">
                <a:solidFill>
                  <a:prstClr val="black"/>
                </a:solidFill>
                <a:latin typeface="微软雅黑" panose="020B0503020204020204" pitchFamily="34" charset="-122"/>
                <a:ea typeface="微软雅黑" panose="020B0503020204020204" pitchFamily="34" charset="-122"/>
              </a:rPr>
              <a:t>LP</a:t>
            </a:r>
            <a:r>
              <a:rPr lang="zh-CN" altLang="en-US" sz="1600" dirty="0">
                <a:solidFill>
                  <a:prstClr val="black"/>
                </a:solidFill>
                <a:latin typeface="微软雅黑" panose="020B0503020204020204" pitchFamily="34" charset="-122"/>
                <a:ea typeface="微软雅黑" panose="020B0503020204020204" pitchFamily="34" charset="-122"/>
              </a:rPr>
              <a:t>）模型模拟</a:t>
            </a:r>
            <a:r>
              <a:rPr lang="zh-CN" altLang="en-US" sz="1600" dirty="0" smtClean="0">
                <a:solidFill>
                  <a:prstClr val="black"/>
                </a:solidFill>
                <a:latin typeface="微软雅黑" panose="020B0503020204020204" pitchFamily="34" charset="-122"/>
                <a:ea typeface="微软雅黑" panose="020B0503020204020204" pitchFamily="34" charset="-122"/>
              </a:rPr>
              <a:t>声道</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 </a:t>
            </a:r>
            <a:r>
              <a:rPr lang="en-US" altLang="zh-CN" sz="1600" dirty="0" smtClean="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）使用（自适应的和固定的）密码本条目作为</a:t>
            </a:r>
            <a:r>
              <a:rPr lang="en-US" altLang="zh-CN" sz="1600" dirty="0">
                <a:solidFill>
                  <a:prstClr val="black"/>
                </a:solidFill>
                <a:latin typeface="微软雅黑" panose="020B0503020204020204" pitchFamily="34" charset="-122"/>
                <a:ea typeface="微软雅黑" panose="020B0503020204020204" pitchFamily="34" charset="-122"/>
              </a:rPr>
              <a:t>LP</a:t>
            </a:r>
            <a:r>
              <a:rPr lang="zh-CN" altLang="en-US" sz="1600" dirty="0">
                <a:solidFill>
                  <a:prstClr val="black"/>
                </a:solidFill>
                <a:latin typeface="微软雅黑" panose="020B0503020204020204" pitchFamily="34" charset="-122"/>
                <a:ea typeface="微软雅黑" panose="020B0503020204020204" pitchFamily="34" charset="-122"/>
              </a:rPr>
              <a:t>模型的输入（激励</a:t>
            </a:r>
            <a:r>
              <a:rPr lang="zh-CN" altLang="en-US" sz="1600" dirty="0" smtClean="0">
                <a:solidFill>
                  <a:prstClr val="black"/>
                </a:solidFill>
                <a:latin typeface="微软雅黑" panose="020B0503020204020204" pitchFamily="34" charset="-122"/>
                <a:ea typeface="微软雅黑" panose="020B0503020204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 3</a:t>
            </a:r>
            <a:r>
              <a:rPr lang="zh-CN" altLang="en-US" sz="1600" dirty="0" smtClean="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在“感知加权域”执行闭合搜索</a:t>
            </a:r>
            <a:endParaRPr lang="en-US" altLang="zh-CN" sz="1600" dirty="0" smtClean="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062944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5490221"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Key Technology - </a:t>
            </a:r>
            <a:r>
              <a:rPr lang="zh-CN" altLang="en-US" sz="3200" b="1" dirty="0" smtClean="0">
                <a:solidFill>
                  <a:prstClr val="black"/>
                </a:solidFill>
                <a:latin typeface="微软雅黑" panose="020B0503020204020204" pitchFamily="34" charset="-122"/>
                <a:ea typeface="微软雅黑" panose="020B0503020204020204" pitchFamily="34" charset="-122"/>
              </a:rPr>
              <a:t>时域</a:t>
            </a:r>
            <a:r>
              <a:rPr lang="zh-CN" altLang="en-US" sz="3200" b="1" dirty="0">
                <a:solidFill>
                  <a:prstClr val="black"/>
                </a:solidFill>
                <a:latin typeface="微软雅黑" panose="020B0503020204020204" pitchFamily="34" charset="-122"/>
                <a:ea typeface="微软雅黑" panose="020B0503020204020204" pitchFamily="34" charset="-122"/>
              </a:rPr>
              <a:t>压缩</a:t>
            </a: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针对音频</a:t>
            </a:r>
            <a:r>
              <a:rPr lang="en-US" altLang="zh-CN" sz="1600" dirty="0">
                <a:solidFill>
                  <a:prstClr val="black"/>
                </a:solidFill>
                <a:latin typeface="微软雅黑" panose="020B0503020204020204" pitchFamily="34" charset="-122"/>
                <a:ea typeface="微软雅黑" panose="020B0503020204020204" pitchFamily="34" charset="-122"/>
              </a:rPr>
              <a:t>PCM</a:t>
            </a:r>
            <a:r>
              <a:rPr lang="zh-CN" altLang="en-US" sz="1600" dirty="0">
                <a:solidFill>
                  <a:prstClr val="black"/>
                </a:solidFill>
                <a:latin typeface="微软雅黑" panose="020B0503020204020204" pitchFamily="34" charset="-122"/>
                <a:ea typeface="微软雅黑" panose="020B0503020204020204" pitchFamily="34" charset="-122"/>
              </a:rPr>
              <a:t>码流的样值进行处理，通过</a:t>
            </a:r>
            <a:r>
              <a:rPr lang="zh-CN" altLang="en-US" sz="1600" b="1" dirty="0">
                <a:solidFill>
                  <a:srgbClr val="C00000"/>
                </a:solidFill>
                <a:latin typeface="微软雅黑" panose="020B0503020204020204" pitchFamily="34" charset="-122"/>
                <a:ea typeface="微软雅黑" panose="020B0503020204020204" pitchFamily="34" charset="-122"/>
              </a:rPr>
              <a:t>静音检测</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非线性量化</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差分</a:t>
            </a:r>
            <a:r>
              <a:rPr lang="zh-CN" altLang="en-US" sz="1600" dirty="0">
                <a:solidFill>
                  <a:prstClr val="black"/>
                </a:solidFill>
                <a:latin typeface="微软雅黑" panose="020B0503020204020204" pitchFamily="34" charset="-122"/>
                <a:ea typeface="微软雅黑" panose="020B0503020204020204" pitchFamily="34" charset="-122"/>
              </a:rPr>
              <a:t>等手段对码流进行</a:t>
            </a:r>
            <a:r>
              <a:rPr lang="zh-CN" altLang="en-US" sz="1600" dirty="0" smtClean="0">
                <a:solidFill>
                  <a:prstClr val="black"/>
                </a:solidFill>
                <a:latin typeface="微软雅黑" panose="020B0503020204020204" pitchFamily="34" charset="-122"/>
                <a:ea typeface="微软雅黑" panose="020B0503020204020204" pitchFamily="34" charset="-122"/>
              </a:rPr>
              <a:t>压缩</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算法复杂度低</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声音质量一般</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压缩比小</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CD</a:t>
            </a:r>
            <a:r>
              <a:rPr lang="zh-CN" altLang="en-US" sz="1600" dirty="0">
                <a:solidFill>
                  <a:prstClr val="black"/>
                </a:solidFill>
                <a:latin typeface="微软雅黑" panose="020B0503020204020204" pitchFamily="34" charset="-122"/>
                <a:ea typeface="微软雅黑" panose="020B0503020204020204" pitchFamily="34" charset="-122"/>
              </a:rPr>
              <a:t>音质</a:t>
            </a:r>
            <a:r>
              <a:rPr lang="en-US" altLang="zh-CN" sz="1600" dirty="0">
                <a:solidFill>
                  <a:prstClr val="black"/>
                </a:solidFill>
                <a:latin typeface="微软雅黑" panose="020B0503020204020204" pitchFamily="34" charset="-122"/>
                <a:ea typeface="微软雅黑" panose="020B0503020204020204" pitchFamily="34" charset="-122"/>
              </a:rPr>
              <a:t>&gt; 400kbps</a:t>
            </a:r>
            <a:r>
              <a:rPr lang="zh-CN" altLang="en-US" sz="1600" dirty="0">
                <a:solidFill>
                  <a:prstClr val="black"/>
                </a:solidFill>
                <a:latin typeface="微软雅黑" panose="020B0503020204020204" pitchFamily="34" charset="-122"/>
                <a:ea typeface="微软雅黑" panose="020B0503020204020204" pitchFamily="34" charset="-122"/>
              </a:rPr>
              <a:t>），编解码</a:t>
            </a:r>
            <a:r>
              <a:rPr lang="zh-CN" altLang="en-US" sz="1600" b="1" dirty="0">
                <a:solidFill>
                  <a:srgbClr val="C00000"/>
                </a:solidFill>
                <a:latin typeface="微软雅黑" panose="020B0503020204020204" pitchFamily="34" charset="-122"/>
                <a:ea typeface="微软雅黑" panose="020B0503020204020204" pitchFamily="34" charset="-122"/>
              </a:rPr>
              <a:t>延时最短</a:t>
            </a:r>
            <a:r>
              <a:rPr lang="zh-CN" altLang="en-US" sz="1600" dirty="0">
                <a:solidFill>
                  <a:prstClr val="black"/>
                </a:solidFill>
                <a:latin typeface="微软雅黑" panose="020B0503020204020204" pitchFamily="34" charset="-122"/>
                <a:ea typeface="微软雅黑" panose="020B0503020204020204" pitchFamily="34" charset="-122"/>
              </a:rPr>
              <a:t>（相对其它技术</a:t>
            </a:r>
            <a:r>
              <a:rPr lang="zh-CN" altLang="en-US" sz="1600" dirty="0" smtClean="0">
                <a:solidFill>
                  <a:prstClr val="black"/>
                </a:solidFill>
                <a:latin typeface="微软雅黑" panose="020B0503020204020204" pitchFamily="34" charset="-122"/>
                <a:ea typeface="微软雅黑" panose="020B0503020204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G.711</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CELP</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dirty="0" smtClean="0">
                <a:solidFill>
                  <a:prstClr val="black"/>
                </a:solidFill>
                <a:latin typeface="微软雅黑" panose="020B0503020204020204" pitchFamily="34" charset="-122"/>
                <a:ea typeface="微软雅黑" panose="020B0503020204020204" pitchFamily="34" charset="-122"/>
              </a:rPr>
              <a:t>以及发展</a:t>
            </a:r>
            <a:r>
              <a:rPr lang="zh-CN" altLang="en-US" sz="1600" dirty="0">
                <a:solidFill>
                  <a:prstClr val="black"/>
                </a:solidFill>
                <a:latin typeface="微软雅黑" panose="020B0503020204020204" pitchFamily="34" charset="-122"/>
                <a:ea typeface="微软雅黑" panose="020B0503020204020204" pitchFamily="34" charset="-122"/>
              </a:rPr>
              <a:t>起来的块压扩技术如</a:t>
            </a:r>
            <a:r>
              <a:rPr lang="en-US" altLang="zh-CN" sz="1600" dirty="0">
                <a:solidFill>
                  <a:prstClr val="black"/>
                </a:solidFill>
                <a:latin typeface="微软雅黑" panose="020B0503020204020204" pitchFamily="34" charset="-122"/>
                <a:ea typeface="微软雅黑" panose="020B0503020204020204" pitchFamily="34" charset="-122"/>
              </a:rPr>
              <a:t>NICAM</a:t>
            </a:r>
            <a:r>
              <a:rPr lang="zh-CN" altLang="en-US" sz="1600" dirty="0">
                <a:solidFill>
                  <a:prstClr val="black"/>
                </a:solidFill>
                <a:latin typeface="微软雅黑" panose="020B0503020204020204" pitchFamily="34" charset="-122"/>
                <a:ea typeface="微软雅黑" panose="020B0503020204020204" pitchFamily="34" charset="-122"/>
              </a:rPr>
              <a:t>、子带</a:t>
            </a: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SB-ADPCM</a:t>
            </a:r>
            <a:r>
              <a:rPr lang="zh-CN" altLang="en-US" sz="1600" dirty="0">
                <a:solidFill>
                  <a:prstClr val="black"/>
                </a:solidFill>
                <a:latin typeface="微软雅黑" panose="020B0503020204020204" pitchFamily="34" charset="-122"/>
                <a:ea typeface="微软雅黑" panose="020B0503020204020204" pitchFamily="34" charset="-122"/>
              </a:rPr>
              <a:t>）技术</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smtClean="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668321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5490221"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Key Technology – </a:t>
            </a:r>
            <a:r>
              <a:rPr lang="zh-CN" altLang="en-US" sz="3200" b="1" dirty="0">
                <a:solidFill>
                  <a:prstClr val="black"/>
                </a:solidFill>
                <a:latin typeface="微软雅黑" panose="020B0503020204020204" pitchFamily="34" charset="-122"/>
                <a:ea typeface="微软雅黑" panose="020B0503020204020204" pitchFamily="34" charset="-122"/>
              </a:rPr>
              <a:t>子带</a:t>
            </a:r>
            <a:r>
              <a:rPr lang="zh-CN" altLang="en-US" sz="3200" b="1" dirty="0" smtClean="0">
                <a:solidFill>
                  <a:prstClr val="black"/>
                </a:solidFill>
                <a:latin typeface="微软雅黑" panose="020B0503020204020204" pitchFamily="34" charset="-122"/>
                <a:ea typeface="微软雅黑" panose="020B0503020204020204" pitchFamily="34" charset="-122"/>
              </a:rPr>
              <a:t>压缩</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将信号分解为若干</a:t>
            </a:r>
            <a:r>
              <a:rPr lang="zh-CN" altLang="en-US" sz="1600" b="1" dirty="0">
                <a:solidFill>
                  <a:srgbClr val="C00000"/>
                </a:solidFill>
                <a:latin typeface="微软雅黑" panose="020B0503020204020204" pitchFamily="34" charset="-122"/>
                <a:ea typeface="微软雅黑" panose="020B0503020204020204" pitchFamily="34" charset="-122"/>
              </a:rPr>
              <a:t>子频带</a:t>
            </a:r>
            <a:r>
              <a:rPr lang="zh-CN" altLang="en-US" sz="1600" dirty="0">
                <a:solidFill>
                  <a:prstClr val="black"/>
                </a:solidFill>
                <a:latin typeface="微软雅黑" panose="020B0503020204020204" pitchFamily="34" charset="-122"/>
                <a:ea typeface="微软雅黑" panose="020B0503020204020204" pitchFamily="34" charset="-122"/>
              </a:rPr>
              <a:t>内的分量之和，然后对各子带分量根据其不同的分布特性采取</a:t>
            </a:r>
            <a:r>
              <a:rPr lang="zh-CN" altLang="en-US" sz="1600" b="1" dirty="0">
                <a:solidFill>
                  <a:srgbClr val="C00000"/>
                </a:solidFill>
                <a:latin typeface="微软雅黑" panose="020B0503020204020204" pitchFamily="34" charset="-122"/>
                <a:ea typeface="微软雅黑" panose="020B0503020204020204" pitchFamily="34" charset="-122"/>
              </a:rPr>
              <a:t>不同的压缩策略</a:t>
            </a:r>
            <a:r>
              <a:rPr lang="zh-CN" altLang="en-US" sz="1600" dirty="0">
                <a:solidFill>
                  <a:prstClr val="black"/>
                </a:solidFill>
                <a:latin typeface="微软雅黑" panose="020B0503020204020204" pitchFamily="34" charset="-122"/>
                <a:ea typeface="微软雅黑" panose="020B0503020204020204" pitchFamily="34" charset="-122"/>
              </a:rPr>
              <a:t>以降低</a:t>
            </a:r>
            <a:r>
              <a:rPr lang="zh-CN" altLang="en-US" sz="1600" dirty="0" smtClean="0">
                <a:solidFill>
                  <a:prstClr val="black"/>
                </a:solidFill>
                <a:latin typeface="微软雅黑" panose="020B0503020204020204" pitchFamily="34" charset="-122"/>
                <a:ea typeface="微软雅黑" panose="020B0503020204020204" pitchFamily="34" charset="-122"/>
              </a:rPr>
              <a:t>码</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smtClean="0">
                <a:latin typeface="微软雅黑" panose="020B0503020204020204" pitchFamily="34" charset="-122"/>
                <a:ea typeface="微软雅黑" panose="020B0503020204020204" pitchFamily="34" charset="-122"/>
              </a:rPr>
              <a:t>根据</a:t>
            </a:r>
            <a:r>
              <a:rPr lang="zh-CN" altLang="en-US" sz="1600" dirty="0">
                <a:latin typeface="微软雅黑" panose="020B0503020204020204" pitchFamily="34" charset="-122"/>
                <a:ea typeface="微软雅黑" panose="020B0503020204020204" pitchFamily="34" charset="-122"/>
              </a:rPr>
              <a:t>人对声音信号的</a:t>
            </a:r>
            <a:r>
              <a:rPr lang="zh-CN" altLang="en-US" sz="1600" b="1" dirty="0">
                <a:solidFill>
                  <a:srgbClr val="C00000"/>
                </a:solidFill>
                <a:latin typeface="微软雅黑" panose="020B0503020204020204" pitchFamily="34" charset="-122"/>
                <a:ea typeface="微软雅黑" panose="020B0503020204020204" pitchFamily="34" charset="-122"/>
              </a:rPr>
              <a:t>感知模型</a:t>
            </a:r>
            <a:r>
              <a:rPr lang="zh-CN" altLang="en-US" sz="1600" dirty="0">
                <a:latin typeface="微软雅黑" panose="020B0503020204020204" pitchFamily="34" charset="-122"/>
                <a:ea typeface="微软雅黑" panose="020B0503020204020204" pitchFamily="34" charset="-122"/>
              </a:rPr>
              <a:t>（心理声学模型</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通过对</a:t>
            </a:r>
            <a:r>
              <a:rPr lang="zh-CN" altLang="en-US" sz="1600" b="1" dirty="0">
                <a:solidFill>
                  <a:srgbClr val="C00000"/>
                </a:solidFill>
                <a:latin typeface="微软雅黑" panose="020B0503020204020204" pitchFamily="34" charset="-122"/>
                <a:ea typeface="微软雅黑" panose="020B0503020204020204" pitchFamily="34" charset="-122"/>
              </a:rPr>
              <a:t>信号频谱的分析</a:t>
            </a:r>
            <a:r>
              <a:rPr lang="zh-CN" altLang="en-US" sz="1600" dirty="0">
                <a:solidFill>
                  <a:prstClr val="black"/>
                </a:solidFill>
                <a:latin typeface="微软雅黑" panose="020B0503020204020204" pitchFamily="34" charset="-122"/>
                <a:ea typeface="微软雅黑" panose="020B0503020204020204" pitchFamily="34" charset="-122"/>
              </a:rPr>
              <a:t>来决定子带样值或频域样值的量化阶数和其它参数选择</a:t>
            </a:r>
            <a:r>
              <a:rPr lang="zh-CN" altLang="en-US" sz="1600" dirty="0" smtClean="0">
                <a:solidFill>
                  <a:prstClr val="black"/>
                </a:solidFill>
                <a:latin typeface="微软雅黑" panose="020B0503020204020204" pitchFamily="34" charset="-122"/>
                <a:ea typeface="微软雅黑" panose="020B0503020204020204" pitchFamily="34" charset="-122"/>
              </a:rPr>
              <a:t>的</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带编码的复杂度要略低于变换编码，编码延时也相对较</a:t>
            </a:r>
            <a:r>
              <a:rPr lang="zh-CN" altLang="en-US" sz="1600" dirty="0" smtClean="0">
                <a:solidFill>
                  <a:prstClr val="black"/>
                </a:solidFill>
                <a:latin typeface="微软雅黑" panose="020B0503020204020204" pitchFamily="34" charset="-122"/>
                <a:ea typeface="微软雅黑" panose="020B0503020204020204" pitchFamily="34" charset="-122"/>
              </a:rPr>
              <a:t>短</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感知型（</a:t>
            </a:r>
            <a:r>
              <a:rPr lang="en-US" altLang="zh-CN" sz="1600" dirty="0">
                <a:solidFill>
                  <a:prstClr val="black"/>
                </a:solidFill>
                <a:latin typeface="微软雅黑" panose="020B0503020204020204" pitchFamily="34" charset="-122"/>
                <a:ea typeface="微软雅黑" panose="020B0503020204020204" pitchFamily="34" charset="-122"/>
              </a:rPr>
              <a:t>Perceptual</a:t>
            </a:r>
            <a:r>
              <a:rPr lang="zh-CN" altLang="en-US" sz="1600" dirty="0">
                <a:solidFill>
                  <a:prstClr val="black"/>
                </a:solidFill>
                <a:latin typeface="微软雅黑" panose="020B0503020204020204" pitchFamily="34" charset="-122"/>
                <a:ea typeface="微软雅黑" panose="020B0503020204020204" pitchFamily="34" charset="-122"/>
              </a:rPr>
              <a:t>）压缩编码</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435523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2864695" cy="584775"/>
          </a:xfrm>
          <a:prstGeom prst="rect">
            <a:avLst/>
          </a:prstGeom>
        </p:spPr>
        <p:txBody>
          <a:bodyPr wrap="none">
            <a:spAutoFit/>
          </a:bodyPr>
          <a:lstStyle/>
          <a:p>
            <a:r>
              <a:rPr lang="en-US" altLang="zh-CN" sz="3200" b="1" dirty="0" err="1" smtClean="0">
                <a:solidFill>
                  <a:prstClr val="black"/>
                </a:solidFill>
                <a:latin typeface="微软雅黑" panose="020B0503020204020204" pitchFamily="34" charset="-122"/>
                <a:ea typeface="微软雅黑" panose="020B0503020204020204" pitchFamily="34" charset="-122"/>
              </a:rPr>
              <a:t>AutoEncoder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Machine learning</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https://ezgif.com/video-to-gif</a:t>
            </a:r>
          </a:p>
        </p:txBody>
      </p:sp>
    </p:spTree>
    <p:extLst>
      <p:ext uri="{BB962C8B-B14F-4D97-AF65-F5344CB8AC3E}">
        <p14:creationId xmlns:p14="http://schemas.microsoft.com/office/powerpoint/2010/main" val="322359297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Key Technology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148381" y="1705371"/>
            <a:ext cx="5895238" cy="4514286"/>
          </a:xfrm>
          <a:prstGeom prst="rect">
            <a:avLst/>
          </a:prstGeom>
        </p:spPr>
      </p:pic>
    </p:spTree>
    <p:extLst>
      <p:ext uri="{BB962C8B-B14F-4D97-AF65-F5344CB8AC3E}">
        <p14:creationId xmlns:p14="http://schemas.microsoft.com/office/powerpoint/2010/main" val="40361727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2862322"/>
          </a:xfrm>
          <a:prstGeom prst="rect">
            <a:avLst/>
          </a:prstGeom>
        </p:spPr>
        <p:txBody>
          <a:bodyPr wrap="square">
            <a:spAutoFit/>
          </a:bodyPr>
          <a:lstStyle/>
          <a:p>
            <a:pPr marL="285750" indent="-285750">
              <a:lnSpc>
                <a:spcPct val="200000"/>
              </a:lnSpc>
              <a:buFont typeface="Arial" panose="020B0604020202020204" pitchFamily="34" charset="0"/>
              <a:buChar char="•"/>
            </a:pPr>
            <a:r>
              <a:rPr lang="en-US" altLang="zh-CN" b="1" dirty="0" smtClean="0">
                <a:solidFill>
                  <a:prstClr val="black"/>
                </a:solidFill>
                <a:latin typeface="微软雅黑" panose="020B0503020204020204" pitchFamily="34" charset="-122"/>
                <a:ea typeface="微软雅黑" panose="020B0503020204020204" pitchFamily="34" charset="-122"/>
              </a:rPr>
              <a:t>Dynamic Range Compression </a:t>
            </a:r>
          </a:p>
          <a:p>
            <a:pPr>
              <a:lnSpc>
                <a:spcPct val="200000"/>
              </a:lnSpc>
            </a:pPr>
            <a:r>
              <a:rPr lang="en-US" altLang="zh-CN" sz="1200" dirty="0" smtClean="0">
                <a:solidFill>
                  <a:prstClr val="black"/>
                </a:solidFill>
                <a:latin typeface="微软雅黑" panose="020B0503020204020204" pitchFamily="34" charset="-122"/>
                <a:ea typeface="微软雅黑" panose="020B0503020204020204" pitchFamily="34" charset="-122"/>
              </a:rPr>
              <a:t>This </a:t>
            </a:r>
            <a:r>
              <a:rPr lang="en-US" altLang="zh-CN" sz="1200" dirty="0">
                <a:solidFill>
                  <a:prstClr val="black"/>
                </a:solidFill>
                <a:latin typeface="微软雅黑" panose="020B0503020204020204" pitchFamily="34" charset="-122"/>
                <a:ea typeface="微软雅黑" panose="020B0503020204020204" pitchFamily="34" charset="-122"/>
              </a:rPr>
              <a:t>is a totally different type of compression than what we have discussed so far in this book; with regard to audio, compression refers to a specific type of audio filter known as a compressor. Loud noises in a digital audio track can cause </a:t>
            </a:r>
            <a:r>
              <a:rPr lang="en-US" altLang="zh-CN" sz="1200" b="1" dirty="0">
                <a:solidFill>
                  <a:srgbClr val="C00000"/>
                </a:solidFill>
                <a:latin typeface="微软雅黑" panose="020B0503020204020204" pitchFamily="34" charset="-122"/>
                <a:ea typeface="微软雅黑" panose="020B0503020204020204" pitchFamily="34" charset="-122"/>
              </a:rPr>
              <a:t>distortion</a:t>
            </a:r>
            <a:r>
              <a:rPr lang="en-US" altLang="zh-CN" sz="1200" dirty="0">
                <a:solidFill>
                  <a:prstClr val="black"/>
                </a:solidFill>
                <a:latin typeface="微软雅黑" panose="020B0503020204020204" pitchFamily="34" charset="-122"/>
                <a:ea typeface="微软雅黑" panose="020B0503020204020204" pitchFamily="34" charset="-122"/>
              </a:rPr>
              <a:t>, and likewise, quiet sounds, such as whispering, can be lost. An audio compressor can smooth out these issues in an audio track by acting as a dynamic range. By pulling down large spikes and lifting those quiet parts up, compression will ensure that the average loudness is fairly constant.</a:t>
            </a:r>
          </a:p>
          <a:p>
            <a:pPr marL="285750" indent="-285750">
              <a:lnSpc>
                <a:spcPct val="200000"/>
              </a:lnSpc>
              <a:buFont typeface="Arial" panose="020B0604020202020204" pitchFamily="34" charset="0"/>
              <a:buChar char="•"/>
            </a:pPr>
            <a:endParaRPr lang="en-US" altLang="zh-CN" sz="800" dirty="0" smtClean="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800" dirty="0" smtClean="0">
                <a:solidFill>
                  <a:prstClr val="black"/>
                </a:solidFill>
                <a:latin typeface="微软雅黑" panose="020B0503020204020204" pitchFamily="34" charset="-122"/>
                <a:ea typeface="微软雅黑" panose="020B0503020204020204" pitchFamily="34" charset="-122"/>
              </a:rPr>
              <a:t>https</a:t>
            </a:r>
            <a:r>
              <a:rPr lang="en-US" altLang="zh-CN" sz="800" dirty="0">
                <a:solidFill>
                  <a:prstClr val="black"/>
                </a:solidFill>
                <a:latin typeface="微软雅黑" panose="020B0503020204020204" pitchFamily="34" charset="-122"/>
                <a:ea typeface="微软雅黑" panose="020B0503020204020204" pitchFamily="34" charset="-122"/>
              </a:rPr>
              <a:t>://books.google.com/books?id=Pa7pAwAAQBAJ&amp;pg=PA134&amp;lpg=PA134&amp;dq=audio+preprocessing+compression+application&amp;source=bl&amp;ots=IeXGjwLNfo&amp;sig=ACfU3U2HxovnslAT7OuZO44Aly0n_w-2VQ&amp;hl=en&amp;sa=X&amp;ved=2ahUKEwin2_Hd5rnmAhXaXM0KHWAIC5gQ6AEwCHoECAoQAQ#v=onepage&amp;q=audio%20preprocessing%20compression%20application&amp;f=false</a:t>
            </a:r>
            <a:endParaRPr lang="zh-CN" altLang="en-US" sz="800" dirty="0">
              <a:solidFill>
                <a:prstClr val="black"/>
              </a:solidFill>
              <a:latin typeface="微软雅黑" panose="020B0503020204020204" pitchFamily="34" charset="-122"/>
              <a:ea typeface="微软雅黑" panose="020B0503020204020204" pitchFamily="34" charset="-122"/>
            </a:endParaRPr>
          </a:p>
        </p:txBody>
      </p:sp>
      <p:sp>
        <p:nvSpPr>
          <p:cNvPr id="5" name="矩形 13"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3025587" y="5021040"/>
            <a:ext cx="63665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smtClean="0">
                <a:solidFill>
                  <a:schemeClr val="tx1"/>
                </a:solidFill>
                <a:latin typeface="微软雅黑" panose="020B0503020204020204" pitchFamily="34" charset="-122"/>
                <a:ea typeface="微软雅黑" panose="020B0503020204020204" pitchFamily="34" charset="-122"/>
              </a:rPr>
              <a:t>高幅值压缩</a:t>
            </a:r>
            <a:r>
              <a:rPr kumimoji="0" lang="en-US" altLang="zh-CN" sz="2400" dirty="0" smtClean="0">
                <a:solidFill>
                  <a:schemeClr val="tx1"/>
                </a:solidFill>
                <a:latin typeface="微软雅黑" panose="020B0503020204020204" pitchFamily="34" charset="-122"/>
                <a:ea typeface="微软雅黑" panose="020B0503020204020204" pitchFamily="34" charset="-122"/>
              </a:rPr>
              <a:t>/</a:t>
            </a:r>
            <a:r>
              <a:rPr kumimoji="0" lang="zh-CN" altLang="en-US" sz="2400" dirty="0" smtClean="0">
                <a:solidFill>
                  <a:schemeClr val="tx1"/>
                </a:solidFill>
                <a:latin typeface="微软雅黑" panose="020B0503020204020204" pitchFamily="34" charset="-122"/>
                <a:ea typeface="微软雅黑" panose="020B0503020204020204" pitchFamily="34" charset="-122"/>
              </a:rPr>
              <a:t>低幅值压缩</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600460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a:extLst>
              <a:ext uri="{FF2B5EF4-FFF2-40B4-BE49-F238E27FC236}">
                <a16:creationId xmlns="" xmlns:a16="http://schemas.microsoft.com/office/drawing/2014/main" id="{C2B44424-4CFE-4BA2-9FCF-F0A911E8A749}"/>
              </a:ext>
            </a:extLst>
          </p:cNvPr>
          <p:cNvSpPr/>
          <p:nvPr/>
        </p:nvSpPr>
        <p:spPr>
          <a:xfrm>
            <a:off x="4036587"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smtClean="0">
                <a:solidFill>
                  <a:prstClr val="black"/>
                </a:solidFill>
                <a:latin typeface="Arial"/>
                <a:ea typeface="华文新魏" panose="02010800040101010101" pitchFamily="2" charset="-122"/>
              </a:rPr>
              <a:t>(1) </a:t>
            </a:r>
            <a:r>
              <a:rPr kumimoji="0" lang="en-US" altLang="zh-CN" b="0" i="0" u="none" strike="noStrike" kern="0" cap="none" spc="0" normalizeH="0" baseline="0" noProof="0" dirty="0" smtClean="0">
                <a:ln>
                  <a:noFill/>
                </a:ln>
                <a:solidFill>
                  <a:prstClr val="black"/>
                </a:solidFill>
                <a:effectLst/>
                <a:uLnTx/>
                <a:uFillTx/>
                <a:latin typeface="Arial"/>
                <a:ea typeface="华文新魏" panose="02010800040101010101" pitchFamily="2" charset="-122"/>
              </a:rPr>
              <a:t>Compression</a:t>
            </a:r>
            <a:r>
              <a:rPr lang="en-US" altLang="zh-CN" kern="0" dirty="0" smtClean="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smtClean="0">
                <a:ln>
                  <a:noFill/>
                </a:ln>
                <a:solidFill>
                  <a:prstClr val="black"/>
                </a:solidFill>
                <a:effectLst/>
                <a:uLnTx/>
                <a:uFillTx/>
                <a:latin typeface="Arial"/>
                <a:ea typeface="华文新魏" panose="02010800040101010101" pitchFamily="2" charset="-122"/>
              </a:rPr>
              <a:t>(2) Time</a:t>
            </a:r>
            <a:r>
              <a:rPr lang="en-US" altLang="zh-CN" kern="0" dirty="0" smtClean="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smtClean="0">
              <a:ln>
                <a:noFill/>
              </a:ln>
              <a:solidFill>
                <a:prstClr val="black"/>
              </a:solidFill>
              <a:effectLst/>
              <a:uLnTx/>
              <a:uFillTx/>
              <a:latin typeface="Arial"/>
              <a:ea typeface="华文新魏" panose="02010800040101010101" pitchFamily="2" charset="-122"/>
            </a:endParaRPr>
          </a:p>
        </p:txBody>
      </p:sp>
      <p:cxnSp>
        <p:nvCxnSpPr>
          <p:cNvPr id="55" name="直接箭头连接符 54">
            <a:extLst>
              <a:ext uri="{FF2B5EF4-FFF2-40B4-BE49-F238E27FC236}">
                <a16:creationId xmlns="" xmlns:a16="http://schemas.microsoft.com/office/drawing/2014/main" id="{EDD84E7C-3200-40E5-A3C0-E57D7F9E754E}"/>
              </a:ext>
            </a:extLst>
          </p:cNvPr>
          <p:cNvCxnSpPr>
            <a:cxnSpLocks/>
          </p:cNvCxnSpPr>
          <p:nvPr/>
        </p:nvCxnSpPr>
        <p:spPr>
          <a:xfrm>
            <a:off x="3168888" y="3019949"/>
            <a:ext cx="572410" cy="3663"/>
          </a:xfrm>
          <a:prstGeom prst="straightConnector1">
            <a:avLst/>
          </a:prstGeom>
          <a:noFill/>
          <a:ln w="28575" cap="flat" cmpd="sng" algn="ctr">
            <a:solidFill>
              <a:srgbClr val="202731"/>
            </a:solidFill>
            <a:prstDash val="solid"/>
            <a:tailEnd type="triangle"/>
          </a:ln>
          <a:effectLst/>
        </p:spPr>
      </p:cxnSp>
      <p:sp>
        <p:nvSpPr>
          <p:cNvPr id="59" name="矩形 58">
            <a:extLst>
              <a:ext uri="{FF2B5EF4-FFF2-40B4-BE49-F238E27FC236}">
                <a16:creationId xmlns="" xmlns:a16="http://schemas.microsoft.com/office/drawing/2014/main" id="{0FDAD747-108F-4A6D-9220-5EA05067FF1E}"/>
              </a:ext>
            </a:extLst>
          </p:cNvPr>
          <p:cNvSpPr/>
          <p:nvPr/>
        </p:nvSpPr>
        <p:spPr>
          <a:xfrm>
            <a:off x="681476" y="3848334"/>
            <a:ext cx="3531736" cy="369332"/>
          </a:xfrm>
          <a:prstGeom prst="rect">
            <a:avLst/>
          </a:prstGeom>
        </p:spPr>
        <p:txBody>
          <a:bodyPr wrap="none">
            <a:spAutoFit/>
          </a:bodyPr>
          <a:lstStyle/>
          <a:p>
            <a:r>
              <a:rPr lang="zh-CN" altLang="en-US" dirty="0" smtClean="0">
                <a:solidFill>
                  <a:prstClr val="black"/>
                </a:solidFill>
                <a:latin typeface="Arial"/>
                <a:ea typeface="华文新魏" panose="02010800040101010101" pitchFamily="2" charset="-122"/>
              </a:rPr>
              <a:t>“</a:t>
            </a:r>
            <a:r>
              <a:rPr lang="en-US" altLang="zh-CN" dirty="0" smtClean="0">
                <a:solidFill>
                  <a:prstClr val="black"/>
                </a:solidFill>
                <a:latin typeface="Arial"/>
                <a:ea typeface="华文新魏" panose="02010800040101010101" pitchFamily="2" charset="-122"/>
              </a:rPr>
              <a:t>the meeting is now charmed</a:t>
            </a:r>
            <a:r>
              <a:rPr lang="zh-CN" altLang="en-US" dirty="0" smtClean="0">
                <a:solidFill>
                  <a:prstClr val="black"/>
                </a:solidFill>
                <a:latin typeface="Arial"/>
                <a:ea typeface="华文新魏" panose="02010800040101010101" pitchFamily="2" charset="-122"/>
              </a:rPr>
              <a:t>”</a:t>
            </a:r>
            <a:endParaRPr lang="zh-CN" altLang="en-US" dirty="0">
              <a:solidFill>
                <a:prstClr val="black"/>
              </a:solidFill>
              <a:latin typeface="Arial"/>
              <a:ea typeface="华文新魏" panose="02010800040101010101" pitchFamily="2" charset="-122"/>
            </a:endParaRPr>
          </a:p>
        </p:txBody>
      </p:sp>
      <p:cxnSp>
        <p:nvCxnSpPr>
          <p:cNvPr id="63" name="直接箭头连接符 62">
            <a:extLst>
              <a:ext uri="{FF2B5EF4-FFF2-40B4-BE49-F238E27FC236}">
                <a16:creationId xmlns="" xmlns:a16="http://schemas.microsoft.com/office/drawing/2014/main" id="{5A7FC920-9D22-4290-B80F-F4BDC1DE109A}"/>
              </a:ext>
            </a:extLst>
          </p:cNvPr>
          <p:cNvCxnSpPr>
            <a:cxnSpLocks/>
          </p:cNvCxnSpPr>
          <p:nvPr/>
        </p:nvCxnSpPr>
        <p:spPr>
          <a:xfrm flipV="1">
            <a:off x="8300275" y="3134479"/>
            <a:ext cx="713565" cy="1"/>
          </a:xfrm>
          <a:prstGeom prst="straightConnector1">
            <a:avLst/>
          </a:prstGeom>
          <a:noFill/>
          <a:ln w="28575" cap="flat" cmpd="sng" algn="ctr">
            <a:solidFill>
              <a:srgbClr val="202731"/>
            </a:solidFill>
            <a:prstDash val="solid"/>
            <a:tailEnd type="triangle"/>
          </a:ln>
          <a:effectLst/>
        </p:spPr>
      </p:cxnSp>
      <p:sp>
        <p:nvSpPr>
          <p:cNvPr id="64" name="矩形 63">
            <a:extLst>
              <a:ext uri="{FF2B5EF4-FFF2-40B4-BE49-F238E27FC236}">
                <a16:creationId xmlns="" xmlns:a16="http://schemas.microsoft.com/office/drawing/2014/main" id="{45B27A13-37E3-4777-9299-E75CAF1F6F9A}"/>
              </a:ext>
            </a:extLst>
          </p:cNvPr>
          <p:cNvSpPr/>
          <p:nvPr/>
        </p:nvSpPr>
        <p:spPr>
          <a:xfrm>
            <a:off x="5190395" y="3614525"/>
            <a:ext cx="1817160" cy="369332"/>
          </a:xfrm>
          <a:prstGeom prst="rect">
            <a:avLst/>
          </a:prstGeom>
        </p:spPr>
        <p:txBody>
          <a:bodyPr wrap="square">
            <a:spAutoFit/>
          </a:bodyPr>
          <a:lstStyle/>
          <a:p>
            <a:pPr algn="ctr"/>
            <a:r>
              <a:rPr lang="en-US" altLang="zh-CN" dirty="0" smtClean="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65" name="图片 64">
            <a:extLst>
              <a:ext uri="{FF2B5EF4-FFF2-40B4-BE49-F238E27FC236}">
                <a16:creationId xmlns=""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66" name="矩形 65">
            <a:extLst>
              <a:ext uri="{FF2B5EF4-FFF2-40B4-BE49-F238E27FC236}">
                <a16:creationId xmlns="" xmlns:a16="http://schemas.microsoft.com/office/drawing/2014/main" id="{2A55BA5B-CE30-435B-95FB-B00B8161E590}"/>
              </a:ext>
            </a:extLst>
          </p:cNvPr>
          <p:cNvSpPr/>
          <p:nvPr/>
        </p:nvSpPr>
        <p:spPr>
          <a:xfrm>
            <a:off x="8668761" y="3983857"/>
            <a:ext cx="3202581" cy="369332"/>
          </a:xfrm>
          <a:prstGeom prst="rect">
            <a:avLst/>
          </a:prstGeom>
        </p:spPr>
        <p:txBody>
          <a:bodyPr wrap="square">
            <a:spAutoFit/>
          </a:bodyPr>
          <a:lstStyle/>
          <a:p>
            <a:pPr algn="ctr"/>
            <a:r>
              <a:rPr lang="zh-CN" altLang="en-US" dirty="0" smtClean="0">
                <a:solidFill>
                  <a:prstClr val="black"/>
                </a:solidFill>
                <a:latin typeface="Arial"/>
                <a:ea typeface="华文新魏" panose="02010800040101010101" pitchFamily="2" charset="-122"/>
              </a:rPr>
              <a:t>“</a:t>
            </a:r>
            <a:r>
              <a:rPr lang="en-US" altLang="zh-CN" dirty="0" smtClean="0">
                <a:solidFill>
                  <a:prstClr val="black"/>
                </a:solidFill>
                <a:latin typeface="Arial"/>
                <a:ea typeface="华文新魏" panose="02010800040101010101" pitchFamily="2" charset="-122"/>
              </a:rPr>
              <a:t>I’m eating a sandwich arms</a:t>
            </a:r>
            <a:r>
              <a:rPr lang="zh-CN" altLang="en-US" dirty="0" smtClean="0">
                <a:solidFill>
                  <a:prstClr val="black"/>
                </a:solidFill>
                <a:latin typeface="Arial"/>
                <a:ea typeface="华文新魏" panose="02010800040101010101" pitchFamily="2" charset="-122"/>
              </a:rPr>
              <a:t>”</a:t>
            </a:r>
            <a:endParaRPr lang="zh-CN" altLang="en-US" dirty="0">
              <a:solidFill>
                <a:prstClr val="black"/>
              </a:solidFill>
              <a:latin typeface="Arial"/>
              <a:ea typeface="华文新魏" panose="02010800040101010101" pitchFamily="2" charset="-122"/>
            </a:endParaRPr>
          </a:p>
        </p:txBody>
      </p:sp>
      <p:sp>
        <p:nvSpPr>
          <p:cNvPr id="67" name="矩形 66">
            <a:extLst>
              <a:ext uri="{FF2B5EF4-FFF2-40B4-BE49-F238E27FC236}">
                <a16:creationId xmlns="" xmlns:a16="http://schemas.microsoft.com/office/drawing/2014/main" id="{C2B44424-4CFE-4BA2-9FCF-F0A911E8A749}"/>
              </a:ext>
            </a:extLst>
          </p:cNvPr>
          <p:cNvSpPr/>
          <p:nvPr/>
        </p:nvSpPr>
        <p:spPr>
          <a:xfrm>
            <a:off x="7125043"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smtClean="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smtClean="0">
              <a:ln>
                <a:noFill/>
              </a:ln>
              <a:solidFill>
                <a:prstClr val="black"/>
              </a:solidFill>
              <a:effectLst/>
              <a:uLnTx/>
              <a:uFillTx/>
              <a:latin typeface="Arial"/>
              <a:ea typeface="华文新魏" panose="02010800040101010101" pitchFamily="2" charset="-122"/>
            </a:endParaRPr>
          </a:p>
        </p:txBody>
      </p:sp>
      <p:sp>
        <p:nvSpPr>
          <p:cNvPr id="73" name="矩形 72">
            <a:extLst>
              <a:ext uri="{FF2B5EF4-FFF2-40B4-BE49-F238E27FC236}">
                <a16:creationId xmlns="" xmlns:a16="http://schemas.microsoft.com/office/drawing/2014/main" id="{0FDAD747-108F-4A6D-9220-5EA05067FF1E}"/>
              </a:ext>
            </a:extLst>
          </p:cNvPr>
          <p:cNvSpPr/>
          <p:nvPr/>
        </p:nvSpPr>
        <p:spPr>
          <a:xfrm>
            <a:off x="843572" y="1120596"/>
            <a:ext cx="5939062"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Feasibility Test – without SR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 xmlns:a16="http://schemas.microsoft.com/office/drawing/2014/main" id="{36569B5B-566F-4C60-9D63-318931B70CA2}"/>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428908" y="2248442"/>
            <a:ext cx="1484490" cy="1484490"/>
          </a:xfrm>
          <a:prstGeom prst="rect">
            <a:avLst/>
          </a:prstGeom>
        </p:spPr>
      </p:pic>
      <p:sp>
        <p:nvSpPr>
          <p:cNvPr id="16" name="矩形 13"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1922612" y="4667397"/>
            <a:ext cx="862750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smtClean="0">
                <a:solidFill>
                  <a:schemeClr val="tx1"/>
                </a:solidFill>
                <a:latin typeface="微软雅黑" panose="020B0503020204020204" pitchFamily="34" charset="-122"/>
                <a:ea typeface="微软雅黑" panose="020B0503020204020204" pitchFamily="34" charset="-122"/>
              </a:rPr>
              <a:t>(1) Compression or (</a:t>
            </a:r>
            <a:r>
              <a:rPr kumimoji="0" lang="en-US" altLang="zh-CN" sz="2400" dirty="0">
                <a:solidFill>
                  <a:schemeClr val="tx1"/>
                </a:solidFill>
                <a:latin typeface="微软雅黑" panose="020B0503020204020204" pitchFamily="34" charset="-122"/>
                <a:ea typeface="微软雅黑" panose="020B0503020204020204" pitchFamily="34" charset="-122"/>
              </a:rPr>
              <a:t>2) Time-scale modification</a:t>
            </a:r>
            <a:endParaRPr kumimoji="0" lang="zh-CN" altLang="en-US" sz="24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959541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倍速</a:t>
            </a: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算法资料整理</a:t>
            </a:r>
            <a:endParaRPr lang="en-US" altLang="zh-CN" sz="4000" dirty="0" smtClean="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763162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213270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1705371"/>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Reference</a:t>
            </a:r>
            <a:r>
              <a:rPr lang="zh-CN" altLang="en-US" sz="1600" dirty="0" smtClean="0">
                <a:solidFill>
                  <a:prstClr val="black"/>
                </a:solidFill>
                <a:latin typeface="微软雅黑" panose="020B0503020204020204" pitchFamily="34" charset="-122"/>
                <a:ea typeface="微软雅黑" panose="020B0503020204020204" pitchFamily="34" charset="-122"/>
              </a:rPr>
              <a:t>：</a:t>
            </a:r>
            <a:r>
              <a:rPr lang="en-US" altLang="zh-CN" sz="1600" b="1" dirty="0" smtClean="0">
                <a:solidFill>
                  <a:srgbClr val="C00000"/>
                </a:solidFill>
                <a:latin typeface="微软雅黑" panose="020B0503020204020204" pitchFamily="34" charset="-122"/>
                <a:ea typeface="微软雅黑" panose="020B0503020204020204" pitchFamily="34" charset="-122"/>
              </a:rPr>
              <a:t>A Review of Time-Scale Modification of Music Signals</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帮助</a:t>
            </a:r>
            <a:r>
              <a:rPr lang="zh-CN" altLang="en-US" sz="1600" b="1" dirty="0" smtClean="0">
                <a:solidFill>
                  <a:srgbClr val="C00000"/>
                </a:solidFill>
                <a:latin typeface="微软雅黑" panose="020B0503020204020204" pitchFamily="34" charset="-122"/>
                <a:ea typeface="微软雅黑" panose="020B0503020204020204" pitchFamily="34" charset="-122"/>
              </a:rPr>
              <a:t>理解：</a:t>
            </a:r>
            <a:r>
              <a:rPr lang="en-US" altLang="zh-CN" sz="1600" dirty="0">
                <a:latin typeface="微软雅黑" panose="020B0503020204020204" pitchFamily="34" charset="-122"/>
                <a:ea typeface="微软雅黑" panose="020B0503020204020204" pitchFamily="34" charset="-122"/>
              </a:rPr>
              <a:t>https://zhuanlan.zhihu.com/p/110278983</a:t>
            </a:r>
            <a:endParaRPr lang="en-US" altLang="zh-CN" sz="1600" dirty="0" smtClean="0">
              <a:latin typeface="微软雅黑" panose="020B0503020204020204" pitchFamily="34" charset="-122"/>
              <a:ea typeface="微软雅黑" panose="020B0503020204020204" pitchFamily="34" charset="-122"/>
            </a:endParaRPr>
          </a:p>
          <a:p>
            <a:pPr marL="285750" lvl="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smtClean="0">
                <a:solidFill>
                  <a:prstClr val="black"/>
                </a:solidFill>
                <a:latin typeface="微软雅黑" panose="020B0503020204020204" pitchFamily="34" charset="-122"/>
                <a:ea typeface="微软雅黑" panose="020B0503020204020204" pitchFamily="34" charset="-122"/>
              </a:rPr>
              <a:t>）按帧分解；</a:t>
            </a:r>
            <a:r>
              <a:rPr lang="en-US" altLang="zh-CN" sz="1600" dirty="0" smtClean="0">
                <a:solidFill>
                  <a:prstClr val="black"/>
                </a:solidFill>
                <a:latin typeface="微软雅黑" panose="020B0503020204020204" pitchFamily="34" charset="-122"/>
                <a:ea typeface="微软雅黑" panose="020B0503020204020204" pitchFamily="34" charset="-122"/>
              </a:rPr>
              <a:t>2</a:t>
            </a:r>
            <a:r>
              <a:rPr lang="zh-CN" altLang="en-US" sz="1600" dirty="0" smtClean="0">
                <a:solidFill>
                  <a:prstClr val="black"/>
                </a:solidFill>
                <a:latin typeface="微软雅黑" panose="020B0503020204020204" pitchFamily="34" charset="-122"/>
                <a:ea typeface="微软雅黑" panose="020B0503020204020204" pitchFamily="34" charset="-122"/>
              </a:rPr>
              <a:t>）重新定位；</a:t>
            </a:r>
            <a:r>
              <a:rPr lang="en-US" altLang="zh-CN" sz="1600" dirty="0" smtClean="0">
                <a:solidFill>
                  <a:prstClr val="black"/>
                </a:solidFill>
                <a:latin typeface="微软雅黑" panose="020B0503020204020204" pitchFamily="34" charset="-122"/>
                <a:ea typeface="微软雅黑" panose="020B0503020204020204" pitchFamily="34" charset="-122"/>
              </a:rPr>
              <a:t>3</a:t>
            </a:r>
            <a:r>
              <a:rPr lang="zh-CN" altLang="en-US" sz="1600" dirty="0" smtClean="0">
                <a:solidFill>
                  <a:prstClr val="black"/>
                </a:solidFill>
                <a:latin typeface="微软雅黑" panose="020B0503020204020204" pitchFamily="34" charset="-122"/>
                <a:ea typeface="微软雅黑" panose="020B0503020204020204" pitchFamily="34" charset="-122"/>
              </a:rPr>
              <a:t>）重新合成</a:t>
            </a:r>
            <a:endParaRPr lang="en-US" altLang="zh-CN" sz="11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b="1" dirty="0" smtClean="0">
              <a:solidFill>
                <a:srgbClr val="C00000"/>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smtClean="0">
                <a:latin typeface="Microsoft YaHei" charset="-122"/>
                <a:ea typeface="Microsoft YaHei" charset="-122"/>
                <a:cs typeface="Microsoft YaHei" charset="-122"/>
              </a:rPr>
              <a:t>Link</a:t>
            </a:r>
            <a:r>
              <a:rPr lang="zh-CN" altLang="en-US" sz="1200" dirty="0" smtClean="0">
                <a:latin typeface="Microsoft YaHei" charset="-122"/>
                <a:ea typeface="Microsoft YaHei" charset="-122"/>
                <a:cs typeface="Microsoft YaHei" charset="-122"/>
              </a:rPr>
              <a:t>：</a:t>
            </a:r>
            <a:r>
              <a:rPr lang="en-US" altLang="zh-CN" sz="1200" u="sng" dirty="0"/>
              <a:t>https://www.mdpi.com/2076-3417/6/2/57/pdf</a:t>
            </a:r>
            <a:endParaRPr lang="en-US" altLang="zh-CN" sz="1200" dirty="0" smtClean="0">
              <a:latin typeface="Microsoft YaHei" charset="-122"/>
              <a:ea typeface="Microsoft YaHei" charset="-122"/>
              <a:cs typeface="Microsoft YaHei" charset="-122"/>
            </a:endParaRPr>
          </a:p>
        </p:txBody>
      </p:sp>
      <p:pic>
        <p:nvPicPr>
          <p:cNvPr id="3" name="图片 2"/>
          <p:cNvPicPr>
            <a:picLocks noChangeAspect="1"/>
          </p:cNvPicPr>
          <p:nvPr/>
        </p:nvPicPr>
        <p:blipFill rotWithShape="1">
          <a:blip r:embed="rId3"/>
          <a:srcRect b="14834"/>
          <a:stretch/>
        </p:blipFill>
        <p:spPr>
          <a:xfrm>
            <a:off x="3146326" y="3207545"/>
            <a:ext cx="6935825" cy="2547079"/>
          </a:xfrm>
          <a:prstGeom prst="rect">
            <a:avLst/>
          </a:prstGeom>
        </p:spPr>
      </p:pic>
    </p:spTree>
    <p:extLst>
      <p:ext uri="{BB962C8B-B14F-4D97-AF65-F5344CB8AC3E}">
        <p14:creationId xmlns:p14="http://schemas.microsoft.com/office/powerpoint/2010/main" val="111066267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 xmlns:a16="http://schemas.microsoft.com/office/drawing/2014/main"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OLA (</a:t>
            </a:r>
            <a:r>
              <a:rPr lang="en-US" altLang="zh-CN" sz="1600" dirty="0" smtClean="0">
                <a:solidFill>
                  <a:prstClr val="black"/>
                </a:solidFill>
                <a:latin typeface="微软雅黑" panose="020B0503020204020204" pitchFamily="34" charset="-122"/>
                <a:ea typeface="微软雅黑" panose="020B0503020204020204" pitchFamily="34" charset="-122"/>
              </a:rPr>
              <a:t>Overlap-Add)</a:t>
            </a: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WSOLA </a:t>
            </a:r>
            <a:r>
              <a:rPr lang="en-US" altLang="zh-CN" sz="1600" dirty="0">
                <a:solidFill>
                  <a:prstClr val="black"/>
                </a:solidFill>
                <a:latin typeface="微软雅黑" panose="020B0503020204020204" pitchFamily="34" charset="-122"/>
                <a:ea typeface="微软雅黑" panose="020B0503020204020204" pitchFamily="34" charset="-122"/>
              </a:rPr>
              <a:t>(Waveform Similarity-based Overlap-Add</a:t>
            </a:r>
            <a:r>
              <a:rPr lang="en-US" altLang="zh-CN" sz="1600" dirty="0" smtClean="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Phase </a:t>
            </a:r>
            <a:r>
              <a:rPr lang="en-US" altLang="zh-CN" sz="1600" dirty="0" smtClean="0">
                <a:solidFill>
                  <a:prstClr val="black"/>
                </a:solidFill>
                <a:latin typeface="微软雅黑" panose="020B0503020204020204" pitchFamily="34" charset="-122"/>
                <a:ea typeface="微软雅黑" panose="020B0503020204020204" pitchFamily="34" charset="-122"/>
              </a:rPr>
              <a:t>Vocoder</a:t>
            </a:r>
          </a:p>
          <a:p>
            <a:pPr>
              <a:lnSpc>
                <a:spcPct val="200000"/>
              </a:lnSpc>
            </a:pPr>
            <a:endParaRPr lang="en-US" altLang="zh-CN" sz="1100" dirty="0" smtClean="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96381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rPr>
                  <a:t>叠加算法</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14:m>
                  <m:oMath xmlns:m="http://schemas.openxmlformats.org/officeDocument/2006/math">
                    <m:r>
                      <a:rPr lang="zh-CN" altLang="en-US" sz="1600" i="1" smtClean="0">
                        <a:solidFill>
                          <a:prstClr val="black"/>
                        </a:solidFill>
                        <a:latin typeface="Cambria Math" panose="02040503050406030204" pitchFamily="18" charset="0"/>
                        <a:ea typeface="微软雅黑" panose="020B0503020204020204" pitchFamily="34" charset="-122"/>
                      </a:rPr>
                      <m:t>𝜕</m:t>
                    </m:r>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i="1">
                            <a:solidFill>
                              <a:prstClr val="black"/>
                            </a:solidFill>
                            <a:latin typeface="Cambria Math" panose="02040503050406030204" pitchFamily="18" charset="0"/>
                            <a:ea typeface="微软雅黑" panose="020B0503020204020204" pitchFamily="34" charset="-122"/>
                          </a:rPr>
                          <m:t>𝐻</m:t>
                        </m:r>
                      </m:e>
                      <m:sub>
                        <m:r>
                          <a:rPr lang="en-US" altLang="zh-CN" sz="1600" i="1">
                            <a:solidFill>
                              <a:prstClr val="black"/>
                            </a:solidFill>
                            <a:latin typeface="Cambria Math" panose="02040503050406030204" pitchFamily="18" charset="0"/>
                            <a:ea typeface="微软雅黑" panose="020B0503020204020204" pitchFamily="34" charset="-122"/>
                          </a:rPr>
                          <m:t>𝑠</m:t>
                        </m:r>
                      </m:sub>
                    </m:sSub>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b="0" i="1" smtClean="0">
                            <a:solidFill>
                              <a:prstClr val="black"/>
                            </a:solidFill>
                            <a:latin typeface="Cambria Math" panose="02040503050406030204" pitchFamily="18" charset="0"/>
                            <a:ea typeface="微软雅黑" panose="020B0503020204020204" pitchFamily="34" charset="-122"/>
                          </a:rPr>
                          <m:t>𝐻</m:t>
                        </m:r>
                      </m:e>
                      <m:sub>
                        <m:r>
                          <a:rPr lang="zh-CN" altLang="en-US" sz="1600" b="0" i="1" smtClean="0">
                            <a:solidFill>
                              <a:prstClr val="black"/>
                            </a:solidFill>
                            <a:latin typeface="Cambria Math" panose="02040503050406030204" pitchFamily="18" charset="0"/>
                            <a:ea typeface="微软雅黑" panose="020B0503020204020204" pitchFamily="34" charset="-122"/>
                          </a:rPr>
                          <m:t>𝜕</m:t>
                        </m:r>
                      </m:sub>
                    </m:sSub>
                  </m:oMath>
                </a14:m>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smtClean="0">
                    <a:solidFill>
                      <a:prstClr val="black"/>
                    </a:solidFill>
                    <a:latin typeface="微软雅黑" panose="020B0503020204020204" pitchFamily="34" charset="-122"/>
                    <a:ea typeface="微软雅黑" panose="020B0503020204020204" pitchFamily="34" charset="-122"/>
                  </a:rPr>
                  <a:t>Ha</a:t>
                </a:r>
                <a:r>
                  <a:rPr lang="zh-CN" altLang="en-US" sz="1600" smtClean="0">
                    <a:solidFill>
                      <a:prstClr val="black"/>
                    </a:solidFill>
                    <a:latin typeface="微软雅黑" panose="020B0503020204020204" pitchFamily="34" charset="-122"/>
                    <a:ea typeface="微软雅黑" panose="020B0503020204020204" pitchFamily="34" charset="-122"/>
                  </a:rPr>
                  <a:t>：</a:t>
                </a:r>
                <a:r>
                  <a:rPr lang="en-US" altLang="zh-CN" sz="1600" smtClean="0">
                    <a:solidFill>
                      <a:prstClr val="black"/>
                    </a:solidFill>
                    <a:latin typeface="微软雅黑" panose="020B0503020204020204" pitchFamily="34" charset="-122"/>
                    <a:ea typeface="微软雅黑" panose="020B0503020204020204" pitchFamily="34" charset="-122"/>
                  </a:rPr>
                  <a:t>analysis hopsize</a:t>
                </a:r>
              </a:p>
              <a:p>
                <a:pPr marL="285750" indent="-285750">
                  <a:lnSpc>
                    <a:spcPct val="200000"/>
                  </a:lnSpc>
                  <a:buFont typeface="Wingdings" panose="05000000000000000000" pitchFamily="2" charset="2"/>
                  <a:buChar char="p"/>
                </a:pPr>
                <a:r>
                  <a:rPr lang="en-US" altLang="zh-CN" sz="1600" smtClean="0">
                    <a:solidFill>
                      <a:prstClr val="black"/>
                    </a:solidFill>
                    <a:latin typeface="微软雅黑" panose="020B0503020204020204" pitchFamily="34" charset="-122"/>
                    <a:ea typeface="微软雅黑" panose="020B0503020204020204" pitchFamily="34" charset="-122"/>
                  </a:rPr>
                  <a:t>Hs</a:t>
                </a:r>
                <a:r>
                  <a:rPr lang="zh-CN" altLang="en-US" sz="1600" smtClean="0">
                    <a:solidFill>
                      <a:prstClr val="black"/>
                    </a:solidFill>
                    <a:latin typeface="微软雅黑" panose="020B0503020204020204" pitchFamily="34" charset="-122"/>
                    <a:ea typeface="微软雅黑" panose="020B0503020204020204" pitchFamily="34" charset="-122"/>
                  </a:rPr>
                  <a:t>：</a:t>
                </a:r>
                <a:r>
                  <a:rPr lang="en-US" altLang="zh-CN" sz="1600" smtClean="0">
                    <a:solidFill>
                      <a:prstClr val="black"/>
                    </a:solidFill>
                    <a:latin typeface="微软雅黑" panose="020B0503020204020204" pitchFamily="34" charset="-122"/>
                    <a:ea typeface="微软雅黑" panose="020B0503020204020204" pitchFamily="34" charset="-122"/>
                  </a:rPr>
                  <a:t>synthesis hopsize</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smtClean="0">
                  <a:solidFill>
                    <a:prstClr val="black"/>
                  </a:solidFill>
                  <a:latin typeface="微软雅黑" panose="020B0503020204020204" pitchFamily="34" charset="-122"/>
                  <a:ea typeface="微软雅黑" panose="020B0503020204020204" pitchFamily="34" charset="-122"/>
                </a:endParaRPr>
              </a:p>
            </p:txBody>
          </p:sp>
        </mc:Choice>
        <mc:Fallback xmlns="">
          <p:sp>
            <p:nvSpPr>
              <p:cNvPr id="4" name="矩形 3">
                <a:extLst>
                  <a:ext uri="{FF2B5EF4-FFF2-40B4-BE49-F238E27FC236}">
                    <a16:creationId xmlns:a16="http://schemas.microsoft.com/office/drawing/2014/main" xmlns="" id="{0FDAD747-108F-4A6D-9220-5EA05067FF1E}"/>
                  </a:ext>
                </a:extLst>
              </p:cNvPr>
              <p:cNvSpPr>
                <a:spLocks noRot="1" noChangeAspect="1" noMove="1" noResize="1" noEditPoints="1" noAdjustHandles="1" noChangeArrowheads="1" noChangeShapeType="1" noTextEdit="1"/>
              </p:cNvSpPr>
              <p:nvPr/>
            </p:nvSpPr>
            <p:spPr>
              <a:xfrm>
                <a:off x="843573" y="2098407"/>
                <a:ext cx="10730590" cy="2400657"/>
              </a:xfrm>
              <a:prstGeom prst="rect">
                <a:avLst/>
              </a:prstGeom>
              <a:blipFill rotWithShape="0">
                <a:blip r:embed="rId3"/>
                <a:stretch>
                  <a:fillRect l="-227"/>
                </a:stretch>
              </a:blipFill>
            </p:spPr>
            <p:txBody>
              <a:bodyPr/>
              <a:lstStyle/>
              <a:p>
                <a:r>
                  <a:rPr lang="zh-CN" altLang="en-US">
                    <a:noFill/>
                  </a:rPr>
                  <a:t> </a:t>
                </a:r>
              </a:p>
            </p:txBody>
          </p:sp>
        </mc:Fallback>
      </mc:AlternateContent>
      <p:pic>
        <p:nvPicPr>
          <p:cNvPr id="2" name="图片 1"/>
          <p:cNvPicPr>
            <a:picLocks noChangeAspect="1"/>
          </p:cNvPicPr>
          <p:nvPr/>
        </p:nvPicPr>
        <p:blipFill>
          <a:blip r:embed="rId4"/>
          <a:stretch>
            <a:fillRect/>
          </a:stretch>
        </p:blipFill>
        <p:spPr>
          <a:xfrm>
            <a:off x="5239382" y="1120596"/>
            <a:ext cx="5538062" cy="5152629"/>
          </a:xfrm>
          <a:prstGeom prst="rect">
            <a:avLst/>
          </a:prstGeom>
        </p:spPr>
      </p:pic>
      <p:sp>
        <p:nvSpPr>
          <p:cNvPr id="6" name="矩形 5">
            <a:extLst>
              <a:ext uri="{FF2B5EF4-FFF2-40B4-BE49-F238E27FC236}">
                <a16:creationId xmlns=""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smtClean="0">
                <a:latin typeface="Microsoft YaHei" charset="-122"/>
                <a:ea typeface="Microsoft YaHei" charset="-122"/>
                <a:cs typeface="Microsoft YaHei" charset="-122"/>
              </a:rPr>
              <a:t>Link</a:t>
            </a:r>
            <a:r>
              <a:rPr lang="zh-CN" altLang="en-US" sz="1200" dirty="0" smtClean="0">
                <a:latin typeface="Microsoft YaHei" charset="-122"/>
                <a:ea typeface="Microsoft YaHei" charset="-122"/>
                <a:cs typeface="Microsoft YaHei" charset="-122"/>
              </a:rPr>
              <a:t>：</a:t>
            </a:r>
            <a:r>
              <a:rPr lang="en-US" altLang="zh-CN" sz="1200" u="sng" dirty="0"/>
              <a:t>https://www.mdpi.com/2076-3417/6/2/57/pdf</a:t>
            </a:r>
            <a:endParaRPr lang="en-US" altLang="zh-CN" sz="1200"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498038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rPr>
                  <a:t>叠加算法</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14:m>
                  <m:oMath xmlns:m="http://schemas.openxmlformats.org/officeDocument/2006/math">
                    <m:r>
                      <a:rPr lang="zh-CN" altLang="en-US" sz="1600" i="1" smtClean="0">
                        <a:solidFill>
                          <a:prstClr val="black"/>
                        </a:solidFill>
                        <a:latin typeface="Cambria Math" panose="02040503050406030204" pitchFamily="18" charset="0"/>
                        <a:ea typeface="微软雅黑" panose="020B0503020204020204" pitchFamily="34" charset="-122"/>
                      </a:rPr>
                      <m:t>𝜕</m:t>
                    </m:r>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i="1">
                            <a:solidFill>
                              <a:prstClr val="black"/>
                            </a:solidFill>
                            <a:latin typeface="Cambria Math" panose="02040503050406030204" pitchFamily="18" charset="0"/>
                            <a:ea typeface="微软雅黑" panose="020B0503020204020204" pitchFamily="34" charset="-122"/>
                          </a:rPr>
                          <m:t>𝐻</m:t>
                        </m:r>
                      </m:e>
                      <m:sub>
                        <m:r>
                          <a:rPr lang="en-US" altLang="zh-CN" sz="1600" i="1">
                            <a:solidFill>
                              <a:prstClr val="black"/>
                            </a:solidFill>
                            <a:latin typeface="Cambria Math" panose="02040503050406030204" pitchFamily="18" charset="0"/>
                            <a:ea typeface="微软雅黑" panose="020B0503020204020204" pitchFamily="34" charset="-122"/>
                          </a:rPr>
                          <m:t>𝑠</m:t>
                        </m:r>
                      </m:sub>
                    </m:sSub>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b="0" i="1" smtClean="0">
                            <a:solidFill>
                              <a:prstClr val="black"/>
                            </a:solidFill>
                            <a:latin typeface="Cambria Math" panose="02040503050406030204" pitchFamily="18" charset="0"/>
                            <a:ea typeface="微软雅黑" panose="020B0503020204020204" pitchFamily="34" charset="-122"/>
                          </a:rPr>
                          <m:t>𝐻</m:t>
                        </m:r>
                      </m:e>
                      <m:sub>
                        <m:r>
                          <a:rPr lang="zh-CN" altLang="en-US" sz="1600" b="0" i="1" smtClean="0">
                            <a:solidFill>
                              <a:prstClr val="black"/>
                            </a:solidFill>
                            <a:latin typeface="Cambria Math" panose="02040503050406030204" pitchFamily="18" charset="0"/>
                            <a:ea typeface="微软雅黑" panose="020B0503020204020204" pitchFamily="34" charset="-122"/>
                          </a:rPr>
                          <m:t>𝜕</m:t>
                        </m:r>
                      </m:sub>
                    </m:sSub>
                  </m:oMath>
                </a14:m>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smtClean="0">
                    <a:solidFill>
                      <a:prstClr val="black"/>
                    </a:solidFill>
                    <a:latin typeface="微软雅黑" panose="020B0503020204020204" pitchFamily="34" charset="-122"/>
                    <a:ea typeface="微软雅黑" panose="020B0503020204020204" pitchFamily="34" charset="-122"/>
                  </a:rPr>
                  <a:t>Ha</a:t>
                </a:r>
                <a:r>
                  <a:rPr lang="zh-CN" altLang="en-US" sz="1600" smtClean="0">
                    <a:solidFill>
                      <a:prstClr val="black"/>
                    </a:solidFill>
                    <a:latin typeface="微软雅黑" panose="020B0503020204020204" pitchFamily="34" charset="-122"/>
                    <a:ea typeface="微软雅黑" panose="020B0503020204020204" pitchFamily="34" charset="-122"/>
                  </a:rPr>
                  <a:t>：</a:t>
                </a:r>
                <a:r>
                  <a:rPr lang="en-US" altLang="zh-CN" sz="1600" smtClean="0">
                    <a:solidFill>
                      <a:prstClr val="black"/>
                    </a:solidFill>
                    <a:latin typeface="微软雅黑" panose="020B0503020204020204" pitchFamily="34" charset="-122"/>
                    <a:ea typeface="微软雅黑" panose="020B0503020204020204" pitchFamily="34" charset="-122"/>
                  </a:rPr>
                  <a:t>analysis hopsize</a:t>
                </a:r>
              </a:p>
              <a:p>
                <a:pPr marL="285750" indent="-285750">
                  <a:lnSpc>
                    <a:spcPct val="200000"/>
                  </a:lnSpc>
                  <a:buFont typeface="Wingdings" panose="05000000000000000000" pitchFamily="2" charset="2"/>
                  <a:buChar char="p"/>
                </a:pPr>
                <a:r>
                  <a:rPr lang="en-US" altLang="zh-CN" sz="1600" smtClean="0">
                    <a:solidFill>
                      <a:prstClr val="black"/>
                    </a:solidFill>
                    <a:latin typeface="微软雅黑" panose="020B0503020204020204" pitchFamily="34" charset="-122"/>
                    <a:ea typeface="微软雅黑" panose="020B0503020204020204" pitchFamily="34" charset="-122"/>
                  </a:rPr>
                  <a:t>Hs</a:t>
                </a:r>
                <a:r>
                  <a:rPr lang="zh-CN" altLang="en-US" sz="1600" smtClean="0">
                    <a:solidFill>
                      <a:prstClr val="black"/>
                    </a:solidFill>
                    <a:latin typeface="微软雅黑" panose="020B0503020204020204" pitchFamily="34" charset="-122"/>
                    <a:ea typeface="微软雅黑" panose="020B0503020204020204" pitchFamily="34" charset="-122"/>
                  </a:rPr>
                  <a:t>：</a:t>
                </a:r>
                <a:r>
                  <a:rPr lang="en-US" altLang="zh-CN" sz="1600" smtClean="0">
                    <a:solidFill>
                      <a:prstClr val="black"/>
                    </a:solidFill>
                    <a:latin typeface="微软雅黑" panose="020B0503020204020204" pitchFamily="34" charset="-122"/>
                    <a:ea typeface="微软雅黑" panose="020B0503020204020204" pitchFamily="34" charset="-122"/>
                  </a:rPr>
                  <a:t>synthesis hopsize</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smtClean="0">
                  <a:solidFill>
                    <a:prstClr val="black"/>
                  </a:solidFill>
                  <a:latin typeface="微软雅黑" panose="020B0503020204020204" pitchFamily="34" charset="-122"/>
                  <a:ea typeface="微软雅黑" panose="020B0503020204020204" pitchFamily="34" charset="-122"/>
                </a:endParaRPr>
              </a:p>
            </p:txBody>
          </p:sp>
        </mc:Choice>
        <mc:Fallback xmlns="">
          <p:sp>
            <p:nvSpPr>
              <p:cNvPr id="4" name="矩形 3">
                <a:extLst>
                  <a:ext uri="{FF2B5EF4-FFF2-40B4-BE49-F238E27FC236}">
                    <a16:creationId xmlns:a16="http://schemas.microsoft.com/office/drawing/2014/main" xmlns="" id="{0FDAD747-108F-4A6D-9220-5EA05067FF1E}"/>
                  </a:ext>
                </a:extLst>
              </p:cNvPr>
              <p:cNvSpPr>
                <a:spLocks noRot="1" noChangeAspect="1" noMove="1" noResize="1" noEditPoints="1" noAdjustHandles="1" noChangeArrowheads="1" noChangeShapeType="1" noTextEdit="1"/>
              </p:cNvSpPr>
              <p:nvPr/>
            </p:nvSpPr>
            <p:spPr>
              <a:xfrm>
                <a:off x="843573" y="2098407"/>
                <a:ext cx="10730590" cy="2400657"/>
              </a:xfrm>
              <a:prstGeom prst="rect">
                <a:avLst/>
              </a:prstGeom>
              <a:blipFill rotWithShape="0">
                <a:blip r:embed="rId3"/>
                <a:stretch>
                  <a:fillRect l="-227"/>
                </a:stretch>
              </a:blipFill>
            </p:spPr>
            <p:txBody>
              <a:bodyPr/>
              <a:lstStyle/>
              <a:p>
                <a:r>
                  <a:rPr lang="zh-CN" altLang="en-US">
                    <a:noFill/>
                  </a:rPr>
                  <a:t> </a:t>
                </a:r>
              </a:p>
            </p:txBody>
          </p:sp>
        </mc:Fallback>
      </mc:AlternateContent>
      <p:sp>
        <p:nvSpPr>
          <p:cNvPr id="6" name="矩形 5">
            <a:extLst>
              <a:ext uri="{FF2B5EF4-FFF2-40B4-BE49-F238E27FC236}">
                <a16:creationId xmlns=""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smtClean="0">
                <a:latin typeface="Microsoft YaHei" charset="-122"/>
                <a:ea typeface="Microsoft YaHei" charset="-122"/>
                <a:cs typeface="Microsoft YaHei" charset="-122"/>
              </a:rPr>
              <a:t>Link</a:t>
            </a:r>
            <a:r>
              <a:rPr lang="zh-CN" altLang="en-US" sz="1200" dirty="0" smtClean="0">
                <a:latin typeface="Microsoft YaHei" charset="-122"/>
                <a:ea typeface="Microsoft YaHei" charset="-122"/>
                <a:cs typeface="Microsoft YaHei" charset="-122"/>
              </a:rPr>
              <a:t>：</a:t>
            </a:r>
            <a:r>
              <a:rPr lang="en-US" altLang="zh-CN" sz="1200" u="sng" dirty="0"/>
              <a:t>https://www.mdpi.com/2076-3417/6/2/57/pdf</a:t>
            </a:r>
            <a:endParaRPr lang="en-US" altLang="zh-CN" sz="1200" dirty="0" smtClean="0">
              <a:latin typeface="Microsoft YaHei" charset="-122"/>
              <a:ea typeface="Microsoft YaHei" charset="-122"/>
              <a:cs typeface="Microsoft YaHei" charset="-122"/>
            </a:endParaRPr>
          </a:p>
        </p:txBody>
      </p:sp>
      <p:pic>
        <p:nvPicPr>
          <p:cNvPr id="3" name="图片 2"/>
          <p:cNvPicPr>
            <a:picLocks noChangeAspect="1"/>
          </p:cNvPicPr>
          <p:nvPr/>
        </p:nvPicPr>
        <p:blipFill>
          <a:blip r:embed="rId4"/>
          <a:stretch>
            <a:fillRect/>
          </a:stretch>
        </p:blipFill>
        <p:spPr>
          <a:xfrm>
            <a:off x="4027648" y="2098407"/>
            <a:ext cx="7091456" cy="3053877"/>
          </a:xfrm>
          <a:prstGeom prst="rect">
            <a:avLst/>
          </a:prstGeom>
        </p:spPr>
      </p:pic>
    </p:spTree>
    <p:extLst>
      <p:ext uri="{BB962C8B-B14F-4D97-AF65-F5344CB8AC3E}">
        <p14:creationId xmlns:p14="http://schemas.microsoft.com/office/powerpoint/2010/main" val="259107423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141577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rPr>
              <a:t>音频不连续</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a:t>
            </a:r>
            <a:r>
              <a:rPr lang="zh-CN" altLang="en-US" sz="1600" dirty="0" smtClean="0">
                <a:solidFill>
                  <a:prstClr val="black"/>
                </a:solidFill>
                <a:latin typeface="微软雅黑" panose="020B0503020204020204" pitchFamily="34" charset="-122"/>
                <a:ea typeface="微软雅黑" panose="020B0503020204020204" pitchFamily="34" charset="-122"/>
              </a:rPr>
              <a:t>部分信号幅值改变</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smtClean="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843572" y="3231412"/>
            <a:ext cx="4752381" cy="2419048"/>
          </a:xfrm>
          <a:prstGeom prst="rect">
            <a:avLst/>
          </a:prstGeom>
        </p:spPr>
      </p:pic>
      <p:pic>
        <p:nvPicPr>
          <p:cNvPr id="6" name="图片 5"/>
          <p:cNvPicPr>
            <a:picLocks noChangeAspect="1"/>
          </p:cNvPicPr>
          <p:nvPr/>
        </p:nvPicPr>
        <p:blipFill>
          <a:blip r:embed="rId4"/>
          <a:stretch>
            <a:fillRect/>
          </a:stretch>
        </p:blipFill>
        <p:spPr>
          <a:xfrm>
            <a:off x="6208868" y="1318941"/>
            <a:ext cx="5457143" cy="4390476"/>
          </a:xfrm>
          <a:prstGeom prst="rect">
            <a:avLst/>
          </a:prstGeom>
        </p:spPr>
      </p:pic>
      <p:sp>
        <p:nvSpPr>
          <p:cNvPr id="8" name="矩形 7">
            <a:extLst>
              <a:ext uri="{FF2B5EF4-FFF2-40B4-BE49-F238E27FC236}">
                <a16:creationId xmlns=""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smtClean="0">
                <a:latin typeface="Microsoft YaHei" charset="-122"/>
                <a:ea typeface="Microsoft YaHei" charset="-122"/>
                <a:cs typeface="Microsoft YaHei" charset="-122"/>
              </a:rPr>
              <a:t>Link</a:t>
            </a:r>
            <a:r>
              <a:rPr lang="zh-CN" altLang="en-US" sz="1200" dirty="0" smtClean="0">
                <a:latin typeface="Microsoft YaHei" charset="-122"/>
                <a:ea typeface="Microsoft YaHei" charset="-122"/>
                <a:cs typeface="Microsoft YaHei" charset="-122"/>
              </a:rPr>
              <a:t>：</a:t>
            </a:r>
            <a:r>
              <a:rPr lang="en-US" altLang="zh-CN" sz="1200" u="sng" dirty="0"/>
              <a:t>https://www.mdpi.com/2076-3417/6/2/57/pdf</a:t>
            </a:r>
            <a:endParaRPr lang="en-US" altLang="zh-CN" sz="1200"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039397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401287" y="3739609"/>
            <a:ext cx="4838095" cy="752381"/>
          </a:xfrm>
          <a:prstGeom prst="rect">
            <a:avLst/>
          </a:prstGeom>
        </p:spPr>
      </p:pic>
      <p:pic>
        <p:nvPicPr>
          <p:cNvPr id="3" name="图片 2"/>
          <p:cNvPicPr>
            <a:picLocks noChangeAspect="1"/>
          </p:cNvPicPr>
          <p:nvPr/>
        </p:nvPicPr>
        <p:blipFill>
          <a:blip r:embed="rId4"/>
          <a:stretch>
            <a:fillRect/>
          </a:stretch>
        </p:blipFill>
        <p:spPr>
          <a:xfrm>
            <a:off x="4979860" y="1120596"/>
            <a:ext cx="7017067" cy="5152629"/>
          </a:xfrm>
          <a:prstGeom prst="rect">
            <a:avLst/>
          </a:prstGeom>
        </p:spPr>
      </p:pic>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754583"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WSOLA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Waveform Similarity </a:t>
            </a:r>
            <a:r>
              <a:rPr lang="en-US" altLang="zh-CN" sz="1600" dirty="0" smtClean="0">
                <a:solidFill>
                  <a:prstClr val="black"/>
                </a:solidFill>
                <a:latin typeface="微软雅黑" panose="020B0503020204020204" pitchFamily="34" charset="-122"/>
                <a:ea typeface="微软雅黑" panose="020B0503020204020204" pitchFamily="34" charset="-122"/>
              </a:rPr>
              <a:t>Overlap-Add</a:t>
            </a: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Cross-correlation</a:t>
            </a:r>
            <a:r>
              <a:rPr lang="zh-CN" altLang="en-US" sz="1600" dirty="0" smtClean="0">
                <a:solidFill>
                  <a:prstClr val="black"/>
                </a:solidFill>
                <a:latin typeface="微软雅黑" panose="020B0503020204020204" pitchFamily="34" charset="-122"/>
                <a:ea typeface="微软雅黑" panose="020B0503020204020204" pitchFamily="34" charset="-122"/>
              </a:rPr>
              <a:t>（“自相关”）</a:t>
            </a:r>
            <a:endParaRPr lang="en-US" altLang="zh-CN" sz="1600" dirty="0" smtClean="0">
              <a:solidFill>
                <a:prstClr val="black"/>
              </a:solidFill>
              <a:latin typeface="Cambria Math" panose="02040503050406030204" pitchFamily="18" charset="0"/>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smtClean="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smtClean="0">
                <a:latin typeface="Microsoft YaHei" charset="-122"/>
                <a:ea typeface="Microsoft YaHei" charset="-122"/>
                <a:cs typeface="Microsoft YaHei" charset="-122"/>
              </a:rPr>
              <a:t>Link</a:t>
            </a:r>
            <a:r>
              <a:rPr lang="zh-CN" altLang="en-US" sz="1200" dirty="0" smtClean="0">
                <a:latin typeface="Microsoft YaHei" charset="-122"/>
                <a:ea typeface="Microsoft YaHei" charset="-122"/>
                <a:cs typeface="Microsoft YaHei" charset="-122"/>
              </a:rPr>
              <a:t>：</a:t>
            </a:r>
            <a:r>
              <a:rPr lang="en-US" altLang="zh-CN" sz="1200" u="sng" dirty="0"/>
              <a:t>https://www.mdpi.com/2076-3417/6/2/57/pdf</a:t>
            </a:r>
            <a:endParaRPr lang="en-US" altLang="zh-CN" sz="1200" dirty="0" smtClean="0">
              <a:latin typeface="Microsoft YaHei" charset="-122"/>
              <a:ea typeface="Microsoft YaHei" charset="-122"/>
              <a:cs typeface="Microsoft YaHei" charset="-122"/>
            </a:endParaRPr>
          </a:p>
        </p:txBody>
      </p:sp>
      <p:pic>
        <p:nvPicPr>
          <p:cNvPr id="7" name="图片 6"/>
          <p:cNvPicPr>
            <a:picLocks noChangeAspect="1"/>
          </p:cNvPicPr>
          <p:nvPr/>
        </p:nvPicPr>
        <p:blipFill rotWithShape="1">
          <a:blip r:embed="rId5"/>
          <a:srcRect l="2255" t="2091"/>
          <a:stretch/>
        </p:blipFill>
        <p:spPr>
          <a:xfrm>
            <a:off x="512063" y="3289662"/>
            <a:ext cx="1833891" cy="345007"/>
          </a:xfrm>
          <a:prstGeom prst="rect">
            <a:avLst/>
          </a:prstGeom>
        </p:spPr>
      </p:pic>
      <p:pic>
        <p:nvPicPr>
          <p:cNvPr id="8" name="图片 7"/>
          <p:cNvPicPr>
            <a:picLocks noChangeAspect="1"/>
          </p:cNvPicPr>
          <p:nvPr/>
        </p:nvPicPr>
        <p:blipFill>
          <a:blip r:embed="rId6"/>
          <a:stretch>
            <a:fillRect/>
          </a:stretch>
        </p:blipFill>
        <p:spPr>
          <a:xfrm>
            <a:off x="396613" y="4596930"/>
            <a:ext cx="2561905" cy="485714"/>
          </a:xfrm>
          <a:prstGeom prst="rect">
            <a:avLst/>
          </a:prstGeom>
        </p:spPr>
      </p:pic>
    </p:spTree>
    <p:extLst>
      <p:ext uri="{BB962C8B-B14F-4D97-AF65-F5344CB8AC3E}">
        <p14:creationId xmlns:p14="http://schemas.microsoft.com/office/powerpoint/2010/main" val="39862401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754583"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WSOLA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L1</a:t>
            </a:r>
            <a:r>
              <a:rPr lang="zh-CN" altLang="en-US" sz="1600" dirty="0" smtClean="0">
                <a:solidFill>
                  <a:prstClr val="black"/>
                </a:solidFill>
                <a:latin typeface="微软雅黑" panose="020B0503020204020204" pitchFamily="34" charset="-122"/>
                <a:ea typeface="微软雅黑" panose="020B0503020204020204" pitchFamily="34" charset="-122"/>
              </a:rPr>
              <a:t>：拉长变口吃</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L2</a:t>
            </a:r>
            <a:r>
              <a:rPr lang="zh-CN" altLang="en-US" sz="1600" dirty="0" smtClean="0">
                <a:solidFill>
                  <a:prstClr val="black"/>
                </a:solidFill>
                <a:latin typeface="微软雅黑" panose="020B0503020204020204" pitchFamily="34" charset="-122"/>
                <a:ea typeface="微软雅黑" panose="020B0503020204020204" pitchFamily="34" charset="-122"/>
              </a:rPr>
              <a:t>：缩短变吞音</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L3</a:t>
            </a:r>
            <a:r>
              <a:rPr lang="zh-CN" altLang="en-US" sz="1600" dirty="0" smtClean="0">
                <a:solidFill>
                  <a:prstClr val="black"/>
                </a:solidFill>
                <a:latin typeface="微软雅黑" panose="020B0503020204020204" pitchFamily="34" charset="-122"/>
                <a:ea typeface="微软雅黑" panose="020B0503020204020204" pitchFamily="34" charset="-122"/>
              </a:rPr>
              <a:t>：拉长缩短交响乐的时候只会保留主要部分</a:t>
            </a:r>
            <a:endParaRPr lang="en-US" altLang="zh-CN" sz="1600" dirty="0" smtClean="0">
              <a:solidFill>
                <a:prstClr val="black"/>
              </a:solidFill>
              <a:latin typeface="Cambria Math" panose="02040503050406030204" pitchFamily="18" charset="0"/>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smtClean="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smtClean="0">
                <a:latin typeface="Microsoft YaHei" charset="-122"/>
                <a:ea typeface="Microsoft YaHei" charset="-122"/>
                <a:cs typeface="Microsoft YaHei" charset="-122"/>
              </a:rPr>
              <a:t>Link</a:t>
            </a:r>
            <a:r>
              <a:rPr lang="zh-CN" altLang="en-US" sz="1200" dirty="0" smtClean="0">
                <a:latin typeface="Microsoft YaHei" charset="-122"/>
                <a:ea typeface="Microsoft YaHei" charset="-122"/>
                <a:cs typeface="Microsoft YaHei" charset="-122"/>
              </a:rPr>
              <a:t>：</a:t>
            </a:r>
            <a:r>
              <a:rPr lang="en-US" altLang="zh-CN" sz="1200" u="sng" dirty="0"/>
              <a:t>https://www.mdpi.com/2076-3417/6/2/57/pdf</a:t>
            </a:r>
            <a:endParaRPr lang="en-US" altLang="zh-CN" sz="1200" dirty="0" smtClean="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5458396" y="1891708"/>
            <a:ext cx="6457143" cy="3952381"/>
          </a:xfrm>
          <a:prstGeom prst="rect">
            <a:avLst/>
          </a:prstGeom>
        </p:spPr>
      </p:pic>
    </p:spTree>
    <p:extLst>
      <p:ext uri="{BB962C8B-B14F-4D97-AF65-F5344CB8AC3E}">
        <p14:creationId xmlns:p14="http://schemas.microsoft.com/office/powerpoint/2010/main" val="33940185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843572" y="1729803"/>
            <a:ext cx="6904762" cy="4114286"/>
          </a:xfrm>
          <a:prstGeom prst="rect">
            <a:avLst/>
          </a:prstGeom>
        </p:spPr>
      </p:pic>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smtClean="0">
                <a:latin typeface="Microsoft YaHei" charset="-122"/>
                <a:ea typeface="Microsoft YaHei" charset="-122"/>
                <a:cs typeface="Microsoft YaHei" charset="-122"/>
              </a:rPr>
              <a:t>Link</a:t>
            </a:r>
            <a:r>
              <a:rPr lang="zh-CN" altLang="en-US" sz="1200" dirty="0" smtClean="0">
                <a:latin typeface="Microsoft YaHei" charset="-122"/>
                <a:ea typeface="Microsoft YaHei" charset="-122"/>
                <a:cs typeface="Microsoft YaHei" charset="-122"/>
              </a:rPr>
              <a:t>：</a:t>
            </a:r>
            <a:r>
              <a:rPr lang="en-US" altLang="zh-CN" sz="1200" u="sng" dirty="0"/>
              <a:t>https://www.mdpi.com/2076-3417/6/2/57/pdf</a:t>
            </a:r>
            <a:endParaRPr lang="en-US" altLang="zh-CN" sz="1200" dirty="0" smtClean="0">
              <a:latin typeface="Microsoft YaHei" charset="-122"/>
              <a:ea typeface="Microsoft YaHei" charset="-122"/>
              <a:cs typeface="Microsoft YaHei" charset="-122"/>
            </a:endParaRPr>
          </a:p>
        </p:txBody>
      </p:sp>
      <p:pic>
        <p:nvPicPr>
          <p:cNvPr id="2" name="图片 1"/>
          <p:cNvPicPr>
            <a:picLocks noChangeAspect="1"/>
          </p:cNvPicPr>
          <p:nvPr/>
        </p:nvPicPr>
        <p:blipFill>
          <a:blip r:embed="rId4"/>
          <a:stretch>
            <a:fillRect/>
          </a:stretch>
        </p:blipFill>
        <p:spPr>
          <a:xfrm>
            <a:off x="6236793" y="3041569"/>
            <a:ext cx="5462258" cy="3079519"/>
          </a:xfrm>
          <a:prstGeom prst="rect">
            <a:avLst/>
          </a:prstGeom>
        </p:spPr>
      </p:pic>
    </p:spTree>
    <p:extLst>
      <p:ext uri="{BB962C8B-B14F-4D97-AF65-F5344CB8AC3E}">
        <p14:creationId xmlns:p14="http://schemas.microsoft.com/office/powerpoint/2010/main" val="110331050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5987171" y="1412983"/>
            <a:ext cx="5586992" cy="4315469"/>
          </a:xfrm>
          <a:prstGeom prst="rect">
            <a:avLst/>
          </a:prstGeom>
        </p:spPr>
      </p:pic>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a.</a:t>
            </a:r>
            <a:r>
              <a:rPr lang="zh-CN" altLang="en-US" sz="1600" dirty="0" smtClean="0">
                <a:solidFill>
                  <a:prstClr val="black"/>
                </a:solidFill>
                <a:latin typeface="微软雅黑" panose="020B0503020204020204" pitchFamily="34" charset="-122"/>
                <a:ea typeface="微软雅黑" panose="020B0503020204020204" pitchFamily="34" charset="-122"/>
              </a:rPr>
              <a:t>先对</a:t>
            </a:r>
            <a:r>
              <a:rPr lang="zh-CN" altLang="en-US" sz="1600" dirty="0">
                <a:solidFill>
                  <a:prstClr val="black"/>
                </a:solidFill>
                <a:latin typeface="微软雅黑" panose="020B0503020204020204" pitchFamily="34" charset="-122"/>
                <a:ea typeface="微软雅黑" panose="020B0503020204020204" pitchFamily="34" charset="-122"/>
              </a:rPr>
              <a:t>原音频信号进行分帧</a:t>
            </a:r>
            <a:r>
              <a:rPr lang="zh-CN" altLang="en-US" sz="1600" dirty="0" smtClean="0">
                <a:solidFill>
                  <a:prstClr val="black"/>
                </a:solidFill>
                <a:latin typeface="微软雅黑" panose="020B0503020204020204" pitchFamily="34" charset="-122"/>
                <a:ea typeface="微软雅黑" panose="020B0503020204020204" pitchFamily="34" charset="-122"/>
              </a:rPr>
              <a:t>处理</a:t>
            </a:r>
            <a:endParaRPr lang="zh-CN" altLang="en-US"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b.</a:t>
            </a:r>
            <a:r>
              <a:rPr lang="zh-CN" altLang="en-US" sz="1600" dirty="0">
                <a:solidFill>
                  <a:prstClr val="black"/>
                </a:solidFill>
                <a:latin typeface="微软雅黑" panose="020B0503020204020204" pitchFamily="34" charset="-122"/>
                <a:ea typeface="微软雅黑" panose="020B0503020204020204" pitchFamily="34" charset="-122"/>
              </a:rPr>
              <a:t>通过</a:t>
            </a:r>
            <a:r>
              <a:rPr lang="en-US" altLang="zh-CN" sz="1600" dirty="0">
                <a:solidFill>
                  <a:prstClr val="black"/>
                </a:solidFill>
                <a:latin typeface="微软雅黑" panose="020B0503020204020204" pitchFamily="34" charset="-122"/>
                <a:ea typeface="微软雅黑" panose="020B0503020204020204" pitchFamily="34" charset="-122"/>
              </a:rPr>
              <a:t>STFT,</a:t>
            </a:r>
            <a:r>
              <a:rPr lang="zh-CN" altLang="en-US" sz="1600" dirty="0">
                <a:solidFill>
                  <a:prstClr val="black"/>
                </a:solidFill>
                <a:latin typeface="微软雅黑" panose="020B0503020204020204" pitchFamily="34" charset="-122"/>
                <a:ea typeface="微软雅黑" panose="020B0503020204020204" pitchFamily="34" charset="-122"/>
              </a:rPr>
              <a:t>对两个帧进行处理</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计算其相位差</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并</a:t>
            </a:r>
            <a:r>
              <a:rPr lang="zh-CN" altLang="en-US" sz="1600" dirty="0" smtClean="0">
                <a:solidFill>
                  <a:prstClr val="black"/>
                </a:solidFill>
                <a:latin typeface="微软雅黑" panose="020B0503020204020204" pitchFamily="34" charset="-122"/>
                <a:ea typeface="微软雅黑" panose="020B0503020204020204" pitchFamily="34" charset="-122"/>
              </a:rPr>
              <a:t>依照</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en-US" altLang="zh-CN" sz="1600" dirty="0" smtClean="0">
                <a:solidFill>
                  <a:prstClr val="black"/>
                </a:solidFill>
                <a:latin typeface="微软雅黑" panose="020B0503020204020204" pitchFamily="34" charset="-122"/>
                <a:ea typeface="微软雅黑" panose="020B0503020204020204" pitchFamily="34" charset="-122"/>
              </a:rPr>
              <a:t>    </a:t>
            </a:r>
            <a:r>
              <a:rPr lang="zh-CN" altLang="en-US" sz="1600" dirty="0" smtClean="0">
                <a:solidFill>
                  <a:prstClr val="black"/>
                </a:solidFill>
                <a:latin typeface="微软雅黑" panose="020B0503020204020204" pitchFamily="34" charset="-122"/>
                <a:ea typeface="微软雅黑" panose="020B0503020204020204" pitchFamily="34" charset="-122"/>
              </a:rPr>
              <a:t>瞬时频率</a:t>
            </a:r>
            <a:r>
              <a:rPr lang="zh-CN" altLang="en-US" sz="1600" dirty="0">
                <a:solidFill>
                  <a:prstClr val="black"/>
                </a:solidFill>
                <a:latin typeface="微软雅黑" panose="020B0503020204020204" pitchFamily="34" charset="-122"/>
                <a:ea typeface="微软雅黑" panose="020B0503020204020204" pitchFamily="34" charset="-122"/>
              </a:rPr>
              <a:t>估计章节的内容对其进行瞬时频率</a:t>
            </a:r>
            <a:r>
              <a:rPr lang="zh-CN" altLang="en-US" sz="1600" dirty="0" smtClean="0">
                <a:solidFill>
                  <a:prstClr val="black"/>
                </a:solidFill>
                <a:latin typeface="微软雅黑" panose="020B0503020204020204" pitchFamily="34" charset="-122"/>
                <a:ea typeface="微软雅黑" panose="020B0503020204020204" pitchFamily="34" charset="-122"/>
              </a:rPr>
              <a:t>估算。</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c</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通过瞬时频率的计算后</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我们可以重构出和</a:t>
            </a:r>
            <a:r>
              <a:rPr lang="en-US" altLang="zh-CN" sz="1600" dirty="0">
                <a:solidFill>
                  <a:prstClr val="black"/>
                </a:solidFill>
                <a:latin typeface="微软雅黑" panose="020B0503020204020204" pitchFamily="34" charset="-122"/>
                <a:ea typeface="微软雅黑" panose="020B0503020204020204" pitchFamily="34" charset="-122"/>
              </a:rPr>
              <a:t>m+1</a:t>
            </a:r>
            <a:r>
              <a:rPr lang="zh-CN" altLang="en-US" sz="1600" dirty="0">
                <a:solidFill>
                  <a:prstClr val="black"/>
                </a:solidFill>
                <a:latin typeface="微软雅黑" panose="020B0503020204020204" pitchFamily="34" charset="-122"/>
                <a:ea typeface="微软雅黑" panose="020B0503020204020204" pitchFamily="34" charset="-122"/>
              </a:rPr>
              <a:t>帧</a:t>
            </a:r>
            <a:r>
              <a:rPr lang="zh-CN" altLang="en-US" sz="1600" dirty="0" smtClean="0">
                <a:solidFill>
                  <a:prstClr val="black"/>
                </a:solidFill>
                <a:latin typeface="微软雅黑" panose="020B0503020204020204" pitchFamily="34" charset="-122"/>
                <a:ea typeface="微软雅黑" panose="020B0503020204020204" pitchFamily="34" charset="-122"/>
              </a:rPr>
              <a:t>没</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en-US" altLang="zh-CN" sz="1600" dirty="0" smtClean="0">
                <a:solidFill>
                  <a:prstClr val="black"/>
                </a:solidFill>
                <a:latin typeface="微软雅黑" panose="020B0503020204020204" pitchFamily="34" charset="-122"/>
                <a:ea typeface="微软雅黑" panose="020B0503020204020204" pitchFamily="34" charset="-122"/>
              </a:rPr>
              <a:t>    </a:t>
            </a:r>
            <a:r>
              <a:rPr lang="zh-CN" altLang="en-US" sz="1600" dirty="0" smtClean="0">
                <a:solidFill>
                  <a:prstClr val="black"/>
                </a:solidFill>
                <a:latin typeface="微软雅黑" panose="020B0503020204020204" pitchFamily="34" charset="-122"/>
                <a:ea typeface="微软雅黑" panose="020B0503020204020204" pitchFamily="34" charset="-122"/>
              </a:rPr>
              <a:t>有</a:t>
            </a:r>
            <a:r>
              <a:rPr lang="zh-CN" altLang="en-US" sz="1600" dirty="0">
                <a:solidFill>
                  <a:prstClr val="black"/>
                </a:solidFill>
                <a:latin typeface="微软雅黑" panose="020B0503020204020204" pitchFamily="34" charset="-122"/>
                <a:ea typeface="微软雅黑" panose="020B0503020204020204" pitchFamily="34" charset="-122"/>
              </a:rPr>
              <a:t>相位跳变的</a:t>
            </a:r>
            <a:r>
              <a:rPr lang="zh-CN" altLang="en-US" sz="1600" dirty="0" smtClean="0">
                <a:solidFill>
                  <a:prstClr val="black"/>
                </a:solidFill>
                <a:latin typeface="微软雅黑" panose="020B0503020204020204" pitchFamily="34" charset="-122"/>
                <a:ea typeface="微软雅黑" panose="020B0503020204020204" pitchFamily="34" charset="-122"/>
              </a:rPr>
              <a:t>信号。</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rPr>
              <a:t>d.ISTF</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也就是逆变换</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重构时域信号</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smtClean="0">
                <a:latin typeface="Microsoft YaHei" charset="-122"/>
                <a:ea typeface="Microsoft YaHei" charset="-122"/>
                <a:cs typeface="Microsoft YaHei" charset="-122"/>
              </a:rPr>
              <a:t>Link</a:t>
            </a:r>
            <a:r>
              <a:rPr lang="zh-CN" altLang="en-US" sz="1200" dirty="0" smtClean="0">
                <a:latin typeface="Microsoft YaHei" charset="-122"/>
                <a:ea typeface="Microsoft YaHei" charset="-122"/>
                <a:cs typeface="Microsoft YaHei" charset="-122"/>
              </a:rPr>
              <a:t>：</a:t>
            </a:r>
            <a:r>
              <a:rPr lang="en-US" altLang="zh-CN" sz="1200" u="sng" dirty="0"/>
              <a:t>https://www.mdpi.com/2076-3417/6/2/57/pdf</a:t>
            </a:r>
            <a:endParaRPr lang="en-US" altLang="zh-CN" sz="1200"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7521052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6469463"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Advanced scenario 1 – with SR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smtClean="0">
                <a:solidFill>
                  <a:prstClr val="black"/>
                </a:solidFill>
                <a:latin typeface="Arial"/>
                <a:ea typeface="华文新魏" panose="02010800040101010101" pitchFamily="2" charset="-122"/>
              </a:rPr>
              <a:t>(1) </a:t>
            </a:r>
            <a:r>
              <a:rPr kumimoji="0" lang="en-US" altLang="zh-CN" b="0" i="0" u="none" strike="noStrike" kern="0" cap="none" spc="0" normalizeH="0" baseline="0" noProof="0" dirty="0" smtClean="0">
                <a:ln>
                  <a:noFill/>
                </a:ln>
                <a:solidFill>
                  <a:prstClr val="black"/>
                </a:solidFill>
                <a:effectLst/>
                <a:uLnTx/>
                <a:uFillTx/>
                <a:latin typeface="Arial"/>
                <a:ea typeface="华文新魏" panose="02010800040101010101" pitchFamily="2" charset="-122"/>
              </a:rPr>
              <a:t>Compression</a:t>
            </a:r>
            <a:r>
              <a:rPr lang="en-US" altLang="zh-CN" kern="0" dirty="0" smtClean="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smtClean="0">
                <a:ln>
                  <a:noFill/>
                </a:ln>
                <a:solidFill>
                  <a:prstClr val="black"/>
                </a:solidFill>
                <a:effectLst/>
                <a:uLnTx/>
                <a:uFillTx/>
                <a:latin typeface="Arial"/>
                <a:ea typeface="华文新魏" panose="02010800040101010101" pitchFamily="2" charset="-122"/>
              </a:rPr>
              <a:t>(2) Time</a:t>
            </a:r>
            <a:r>
              <a:rPr lang="en-US" altLang="zh-CN" kern="0" dirty="0" smtClean="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smtClean="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smtClean="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smtClean="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smtClean="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smtClean="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a:t>
            </a:r>
            <a:r>
              <a:rPr lang="en-US" altLang="zh-CN" dirty="0" smtClean="0">
                <a:solidFill>
                  <a:prstClr val="black"/>
                </a:solidFill>
                <a:latin typeface="Arial"/>
                <a:ea typeface="华文新魏" panose="02010800040101010101" pitchFamily="2" charset="-122"/>
              </a:rPr>
              <a:t>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smtClean="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smtClean="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 xmlns:a16="http://schemas.microsoft.com/office/drawing/2014/main" id="{0FDAD747-108F-4A6D-9220-5EA05067FF1E}"/>
              </a:ext>
            </a:extLst>
          </p:cNvPr>
          <p:cNvSpPr/>
          <p:nvPr/>
        </p:nvSpPr>
        <p:spPr>
          <a:xfrm>
            <a:off x="1278243" y="4462666"/>
            <a:ext cx="3531736" cy="369332"/>
          </a:xfrm>
          <a:prstGeom prst="rect">
            <a:avLst/>
          </a:prstGeom>
        </p:spPr>
        <p:txBody>
          <a:bodyPr wrap="none">
            <a:spAutoFit/>
          </a:bodyPr>
          <a:lstStyle/>
          <a:p>
            <a:r>
              <a:rPr lang="zh-CN" altLang="en-US" dirty="0" smtClean="0">
                <a:solidFill>
                  <a:prstClr val="black"/>
                </a:solidFill>
                <a:latin typeface="Arial"/>
                <a:ea typeface="华文新魏" panose="02010800040101010101" pitchFamily="2" charset="-122"/>
              </a:rPr>
              <a:t>“</a:t>
            </a:r>
            <a:r>
              <a:rPr lang="en-US" altLang="zh-CN" dirty="0" smtClean="0">
                <a:solidFill>
                  <a:prstClr val="black"/>
                </a:solidFill>
                <a:latin typeface="Arial"/>
                <a:ea typeface="华文新魏" panose="02010800040101010101" pitchFamily="2" charset="-122"/>
              </a:rPr>
              <a:t>the meeting is now charmed</a:t>
            </a:r>
            <a:r>
              <a:rPr lang="zh-CN" altLang="en-US" dirty="0" smtClean="0">
                <a:solidFill>
                  <a:prstClr val="black"/>
                </a:solidFill>
                <a:latin typeface="Arial"/>
                <a:ea typeface="华文新魏" panose="02010800040101010101" pitchFamily="2" charset="-122"/>
              </a:rPr>
              <a:t>”</a:t>
            </a:r>
            <a:endParaRPr lang="zh-CN" altLang="en-US" dirty="0">
              <a:solidFill>
                <a:prstClr val="black"/>
              </a:solidFill>
              <a:latin typeface="Arial"/>
              <a:ea typeface="华文新魏" panose="02010800040101010101" pitchFamily="2" charset="-122"/>
            </a:endParaRP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 xmlns:a16="http://schemas.microsoft.com/office/drawing/2014/main"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smtClean="0">
                <a:solidFill>
                  <a:prstClr val="black"/>
                </a:solidFill>
                <a:latin typeface="Arial"/>
                <a:ea typeface="华文新魏" panose="02010800040101010101" pitchFamily="2" charset="-122"/>
              </a:rPr>
              <a:t>“</a:t>
            </a:r>
            <a:r>
              <a:rPr lang="en-US" altLang="zh-CN" dirty="0" smtClean="0">
                <a:solidFill>
                  <a:prstClr val="black"/>
                </a:solidFill>
                <a:latin typeface="Arial"/>
                <a:ea typeface="华文新魏" panose="02010800040101010101" pitchFamily="2" charset="-122"/>
              </a:rPr>
              <a:t>I’m eating a sandwich arms</a:t>
            </a:r>
            <a:r>
              <a:rPr lang="zh-CN" altLang="en-US" dirty="0" smtClean="0">
                <a:solidFill>
                  <a:prstClr val="black"/>
                </a:solidFill>
                <a:latin typeface="Arial"/>
                <a:ea typeface="华文新魏" panose="02010800040101010101" pitchFamily="2" charset="-122"/>
              </a:rPr>
              <a:t>”</a:t>
            </a:r>
            <a:endParaRPr lang="zh-CN" altLang="en-US" dirty="0">
              <a:solidFill>
                <a:prstClr val="black"/>
              </a:solidFill>
              <a:latin typeface="Arial"/>
              <a:ea typeface="华文新魏" panose="02010800040101010101" pitchFamily="2" charset="-122"/>
            </a:endParaRPr>
          </a:p>
        </p:txBody>
      </p:sp>
      <p:sp>
        <p:nvSpPr>
          <p:cNvPr id="31" name="矩形 30">
            <a:extLst>
              <a:ext uri="{FF2B5EF4-FFF2-40B4-BE49-F238E27FC236}">
                <a16:creationId xmlns="" xmlns:a16="http://schemas.microsoft.com/office/drawing/2014/main" id="{2A55BA5B-CE30-435B-95FB-B00B8161E590}"/>
              </a:ext>
            </a:extLst>
          </p:cNvPr>
          <p:cNvSpPr/>
          <p:nvPr/>
        </p:nvSpPr>
        <p:spPr>
          <a:xfrm>
            <a:off x="6644784" y="4464078"/>
            <a:ext cx="3202581" cy="369332"/>
          </a:xfrm>
          <a:prstGeom prst="rect">
            <a:avLst/>
          </a:prstGeom>
        </p:spPr>
        <p:txBody>
          <a:bodyPr wrap="square">
            <a:spAutoFit/>
          </a:bodyPr>
          <a:lstStyle/>
          <a:p>
            <a:pPr algn="ctr"/>
            <a:r>
              <a:rPr lang="zh-CN" altLang="en-US" dirty="0" smtClean="0">
                <a:solidFill>
                  <a:prstClr val="black"/>
                </a:solidFill>
                <a:latin typeface="Arial"/>
                <a:ea typeface="华文新魏" panose="02010800040101010101" pitchFamily="2" charset="-122"/>
              </a:rPr>
              <a:t>“</a:t>
            </a:r>
            <a:r>
              <a:rPr lang="en-US" altLang="zh-CN" dirty="0" smtClean="0">
                <a:solidFill>
                  <a:prstClr val="black"/>
                </a:solidFill>
                <a:latin typeface="Arial"/>
                <a:ea typeface="华文新魏" panose="02010800040101010101" pitchFamily="2" charset="-122"/>
              </a:rPr>
              <a:t>I’m eating a sandwich arms</a:t>
            </a:r>
            <a:r>
              <a:rPr lang="zh-CN" altLang="en-US" dirty="0" smtClean="0">
                <a:solidFill>
                  <a:prstClr val="black"/>
                </a:solidFill>
                <a:latin typeface="Arial"/>
                <a:ea typeface="华文新魏" panose="02010800040101010101" pitchFamily="2" charset="-122"/>
              </a:rPr>
              <a:t>”</a:t>
            </a:r>
            <a:endParaRPr lang="zh-CN" altLang="en-US" dirty="0">
              <a:solidFill>
                <a:prstClr val="black"/>
              </a:solidFill>
              <a:latin typeface="Arial"/>
              <a:ea typeface="华文新魏" panose="02010800040101010101" pitchFamily="2" charset="-122"/>
            </a:endParaRPr>
          </a:p>
        </p:txBody>
      </p:sp>
      <p:sp>
        <p:nvSpPr>
          <p:cNvPr id="32" name="下箭头 31"/>
          <p:cNvSpPr/>
          <p:nvPr/>
        </p:nvSpPr>
        <p:spPr>
          <a:xfrm>
            <a:off x="8130352" y="3134479"/>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13"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939114" y="5021040"/>
            <a:ext cx="62522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smtClean="0">
                <a:solidFill>
                  <a:schemeClr val="tx1"/>
                </a:solidFill>
                <a:latin typeface="微软雅黑" panose="020B0503020204020204" pitchFamily="34" charset="-122"/>
                <a:ea typeface="微软雅黑" panose="020B0503020204020204" pitchFamily="34" charset="-122"/>
              </a:rPr>
              <a:t>Human-perceived &amp; </a:t>
            </a:r>
            <a:r>
              <a:rPr kumimoji="0" lang="en-US" altLang="zh-CN" sz="2400" dirty="0" smtClean="0">
                <a:solidFill>
                  <a:srgbClr val="C00000"/>
                </a:solidFill>
                <a:latin typeface="微软雅黑" panose="020B0503020204020204" pitchFamily="34" charset="-122"/>
                <a:ea typeface="微软雅黑" panose="020B0503020204020204" pitchFamily="34" charset="-122"/>
              </a:rPr>
              <a:t>SR-</a:t>
            </a:r>
            <a:r>
              <a:rPr kumimoji="0" lang="en-US" altLang="zh-CN" sz="2400" dirty="0" err="1" smtClean="0">
                <a:solidFill>
                  <a:srgbClr val="C00000"/>
                </a:solidFill>
                <a:latin typeface="微软雅黑" panose="020B0503020204020204" pitchFamily="34" charset="-122"/>
                <a:ea typeface="微软雅黑" panose="020B0503020204020204" pitchFamily="34" charset="-122"/>
              </a:rPr>
              <a:t>indepentdent</a:t>
            </a:r>
            <a:r>
              <a:rPr kumimoji="0" lang="en-US" altLang="zh-CN" sz="2400" dirty="0" smtClean="0">
                <a:solidFill>
                  <a:srgbClr val="C00000"/>
                </a:solidFill>
                <a:latin typeface="微软雅黑" panose="020B0503020204020204" pitchFamily="34" charset="-122"/>
                <a:ea typeface="微软雅黑" panose="020B0503020204020204" pitchFamily="34" charset="-122"/>
              </a:rPr>
              <a:t> !!</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253435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141577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smtClean="0">
                <a:solidFill>
                  <a:prstClr val="black"/>
                </a:solidFill>
                <a:latin typeface="微软雅黑" panose="020B0503020204020204" pitchFamily="34" charset="-122"/>
                <a:ea typeface="微软雅黑" panose="020B0503020204020204" pitchFamily="34" charset="-122"/>
              </a:rPr>
              <a:t>Transients are </a:t>
            </a:r>
            <a:r>
              <a:rPr lang="en-US" altLang="zh-CN" sz="1600">
                <a:solidFill>
                  <a:prstClr val="black"/>
                </a:solidFill>
                <a:latin typeface="微软雅黑" panose="020B0503020204020204" pitchFamily="34" charset="-122"/>
                <a:ea typeface="微软雅黑" panose="020B0503020204020204" pitchFamily="34" charset="-122"/>
              </a:rPr>
              <a:t>often </a:t>
            </a:r>
            <a:r>
              <a:rPr lang="en-US" altLang="zh-CN" sz="1600" smtClean="0">
                <a:solidFill>
                  <a:prstClr val="black"/>
                </a:solidFill>
                <a:latin typeface="微软雅黑" panose="020B0503020204020204" pitchFamily="34" charset="-122"/>
                <a:ea typeface="微软雅黑" panose="020B0503020204020204" pitchFamily="34" charset="-122"/>
              </a:rPr>
              <a:t>smeared</a:t>
            </a:r>
          </a:p>
          <a:p>
            <a:pPr marL="285750" indent="-285750">
              <a:lnSpc>
                <a:spcPct val="200000"/>
              </a:lnSpc>
              <a:buFont typeface="Wingdings" panose="05000000000000000000" pitchFamily="2" charset="2"/>
              <a:buChar char="p"/>
            </a:pPr>
            <a:r>
              <a:rPr lang="en-US" altLang="zh-CN" sz="1600" smtClean="0">
                <a:solidFill>
                  <a:prstClr val="black"/>
                </a:solidFill>
                <a:latin typeface="微软雅黑" panose="020B0503020204020204" pitchFamily="34" charset="-122"/>
                <a:ea typeface="微软雅黑" panose="020B0503020204020204" pitchFamily="34" charset="-122"/>
              </a:rPr>
              <a:t>Phasiness</a:t>
            </a:r>
            <a:r>
              <a:rPr lang="zh-CN" altLang="en-US" sz="1600" smtClean="0">
                <a:solidFill>
                  <a:prstClr val="black"/>
                </a:solidFill>
                <a:latin typeface="微软雅黑" panose="020B0503020204020204" pitchFamily="34" charset="-122"/>
                <a:ea typeface="微软雅黑" panose="020B0503020204020204" pitchFamily="34" charset="-122"/>
              </a:rPr>
              <a:t>：</a:t>
            </a:r>
            <a:r>
              <a:rPr lang="en-US" altLang="zh-CN" sz="1600" smtClean="0">
                <a:solidFill>
                  <a:prstClr val="black"/>
                </a:solidFill>
                <a:latin typeface="微软雅黑" panose="020B0503020204020204" pitchFamily="34" charset="-122"/>
                <a:ea typeface="微软雅黑" panose="020B0503020204020204" pitchFamily="34" charset="-122"/>
              </a:rPr>
              <a:t>the loss </a:t>
            </a:r>
            <a:r>
              <a:rPr lang="en-US" altLang="zh-CN" sz="1600">
                <a:solidFill>
                  <a:prstClr val="black"/>
                </a:solidFill>
                <a:latin typeface="微软雅黑" panose="020B0503020204020204" pitchFamily="34" charset="-122"/>
                <a:ea typeface="微软雅黑" panose="020B0503020204020204" pitchFamily="34" charset="-122"/>
              </a:rPr>
              <a:t>of vertical phase </a:t>
            </a:r>
            <a:r>
              <a:rPr lang="en-US" altLang="zh-CN" sz="1600" smtClean="0">
                <a:solidFill>
                  <a:prstClr val="black"/>
                </a:solidFill>
                <a:latin typeface="微软雅黑" panose="020B0503020204020204" pitchFamily="34" charset="-122"/>
                <a:ea typeface="微软雅黑" panose="020B0503020204020204" pitchFamily="34" charset="-122"/>
              </a:rPr>
              <a:t>coherence</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smtClean="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smtClean="0">
                <a:latin typeface="Microsoft YaHei" charset="-122"/>
                <a:ea typeface="Microsoft YaHei" charset="-122"/>
                <a:cs typeface="Microsoft YaHei" charset="-122"/>
              </a:rPr>
              <a:t>Link</a:t>
            </a:r>
            <a:r>
              <a:rPr lang="zh-CN" altLang="en-US" sz="1200" dirty="0" smtClean="0">
                <a:latin typeface="Microsoft YaHei" charset="-122"/>
                <a:ea typeface="Microsoft YaHei" charset="-122"/>
                <a:cs typeface="Microsoft YaHei" charset="-122"/>
              </a:rPr>
              <a:t>：</a:t>
            </a:r>
            <a:r>
              <a:rPr lang="en-US" altLang="zh-CN" sz="1200" u="sng" dirty="0"/>
              <a:t>https://www.mdpi.com/2076-3417/6/2/57/pdf</a:t>
            </a:r>
            <a:endParaRPr lang="en-US" altLang="zh-CN" sz="1200"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1159630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实验目标与内容</a:t>
            </a:r>
            <a:endParaRPr lang="en-US" altLang="zh-CN" sz="4000" dirty="0" smtClean="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1708102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3057247"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实验目标与内容</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rPr>
              <a:t>观察不同</a:t>
            </a:r>
            <a:r>
              <a:rPr lang="en-US" altLang="zh-CN" sz="1600" dirty="0" smtClean="0">
                <a:solidFill>
                  <a:prstClr val="black"/>
                </a:solidFill>
                <a:latin typeface="微软雅黑" panose="020B0503020204020204" pitchFamily="34" charset="-122"/>
                <a:ea typeface="微软雅黑" panose="020B0503020204020204" pitchFamily="34" charset="-122"/>
              </a:rPr>
              <a:t>ASR</a:t>
            </a:r>
            <a:r>
              <a:rPr lang="zh-CN" altLang="en-US" sz="1600" dirty="0" smtClean="0">
                <a:solidFill>
                  <a:prstClr val="black"/>
                </a:solidFill>
                <a:latin typeface="微软雅黑" panose="020B0503020204020204" pitchFamily="34" charset="-122"/>
                <a:ea typeface="微软雅黑" panose="020B0503020204020204" pitchFamily="34" charset="-122"/>
              </a:rPr>
              <a:t>对于同一语音的识别效果</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rPr>
              <a:t>观察不同</a:t>
            </a:r>
            <a:r>
              <a:rPr lang="en-US" altLang="zh-CN" sz="1600" dirty="0" smtClean="0">
                <a:solidFill>
                  <a:prstClr val="black"/>
                </a:solidFill>
                <a:latin typeface="微软雅黑" panose="020B0503020204020204" pitchFamily="34" charset="-122"/>
                <a:ea typeface="微软雅黑" panose="020B0503020204020204" pitchFamily="34" charset="-122"/>
              </a:rPr>
              <a:t>ASR</a:t>
            </a:r>
            <a:r>
              <a:rPr lang="zh-CN" altLang="en-US" sz="1600" dirty="0" smtClean="0">
                <a:solidFill>
                  <a:prstClr val="black"/>
                </a:solidFill>
                <a:latin typeface="微软雅黑" panose="020B0503020204020204" pitchFamily="34" charset="-122"/>
                <a:ea typeface="微软雅黑" panose="020B0503020204020204" pitchFamily="34" charset="-122"/>
              </a:rPr>
              <a:t>对于同一语音不同倍速处理后的语音识别效果</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rPr>
              <a:t>（</a:t>
            </a:r>
            <a:r>
              <a:rPr lang="en-US" altLang="zh-CN" sz="1600" dirty="0" smtClean="0">
                <a:solidFill>
                  <a:prstClr val="black"/>
                </a:solidFill>
                <a:latin typeface="微软雅黑" panose="020B0503020204020204" pitchFamily="34" charset="-122"/>
                <a:ea typeface="微软雅黑" panose="020B0503020204020204" pitchFamily="34" charset="-122"/>
              </a:rPr>
              <a:t>level 2</a:t>
            </a:r>
            <a:r>
              <a:rPr lang="zh-CN" altLang="en-US" sz="1600" dirty="0" smtClean="0">
                <a:solidFill>
                  <a:prstClr val="black"/>
                </a:solidFill>
                <a:latin typeface="微软雅黑" panose="020B0503020204020204" pitchFamily="34" charset="-122"/>
                <a:ea typeface="微软雅黑" panose="020B0503020204020204" pitchFamily="34" charset="-122"/>
              </a:rPr>
              <a:t>）对一段语音部分音节做不同倍速处理后，观察不同</a:t>
            </a:r>
            <a:r>
              <a:rPr lang="en-US" altLang="zh-CN" sz="1600" dirty="0" smtClean="0">
                <a:solidFill>
                  <a:prstClr val="black"/>
                </a:solidFill>
                <a:latin typeface="微软雅黑" panose="020B0503020204020204" pitchFamily="34" charset="-122"/>
                <a:ea typeface="微软雅黑" panose="020B0503020204020204" pitchFamily="34" charset="-122"/>
              </a:rPr>
              <a:t>ASR</a:t>
            </a:r>
            <a:r>
              <a:rPr lang="zh-CN" altLang="en-US" sz="1600" dirty="0" smtClean="0">
                <a:solidFill>
                  <a:prstClr val="black"/>
                </a:solidFill>
                <a:latin typeface="微软雅黑" panose="020B0503020204020204" pitchFamily="34" charset="-122"/>
                <a:ea typeface="微软雅黑" panose="020B0503020204020204" pitchFamily="34" charset="-122"/>
              </a:rPr>
              <a:t>的识别效果</a:t>
            </a:r>
            <a:endParaRPr lang="en-US" altLang="zh-CN" sz="1100" dirty="0" smtClean="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0492906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实验</a:t>
            </a:r>
            <a:r>
              <a:rPr lang="en-US" altLang="zh-CN" sz="4000" b="1" dirty="0" smtClean="0">
                <a:solidFill>
                  <a:schemeClr val="bg2">
                    <a:lumMod val="10000"/>
                  </a:schemeClr>
                </a:solidFill>
                <a:latin typeface="微软雅黑" panose="020B0503020204020204" pitchFamily="34" charset="-122"/>
                <a:ea typeface="微软雅黑" panose="020B0503020204020204" pitchFamily="34" charset="-122"/>
              </a:rPr>
              <a:t>Setup</a:t>
            </a:r>
            <a:endParaRPr lang="en-US" altLang="zh-CN" sz="4000" dirty="0" smtClean="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32114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766412"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Okay Google, take a picture.</a:t>
            </a:r>
          </a:p>
          <a:p>
            <a:pPr marL="285750" indent="-285750">
              <a:lnSpc>
                <a:spcPct val="150000"/>
              </a:lnSpc>
              <a:buFont typeface="Arial" panose="020B0604020202020204" pitchFamily="34" charset="0"/>
              <a:buChar char="•"/>
            </a:pPr>
            <a:r>
              <a:rPr lang="en-US" altLang="zh-CN" sz="1400" dirty="0" smtClean="0">
                <a:latin typeface="Microsoft YaHei" charset="-122"/>
                <a:ea typeface="Microsoft YaHei" charset="-122"/>
                <a:cs typeface="Microsoft YaHei" charset="-122"/>
              </a:rPr>
              <a:t>Okay </a:t>
            </a:r>
            <a:r>
              <a:rPr lang="en-US" altLang="zh-CN" sz="1400" dirty="0">
                <a:latin typeface="Microsoft YaHei" charset="-122"/>
                <a:ea typeface="Microsoft YaHei" charset="-122"/>
                <a:cs typeface="Microsoft YaHei" charset="-122"/>
              </a:rPr>
              <a:t>Google, turn off the light.</a:t>
            </a:r>
          </a:p>
          <a:p>
            <a:pPr marL="285750" indent="-285750">
              <a:lnSpc>
                <a:spcPct val="150000"/>
              </a:lnSpc>
              <a:buFont typeface="Arial" panose="020B0604020202020204" pitchFamily="34" charset="0"/>
              <a:buChar char="•"/>
            </a:pPr>
            <a:r>
              <a:rPr lang="en-US" altLang="zh-CN" sz="1400" dirty="0" smtClean="0">
                <a:latin typeface="Microsoft YaHei" charset="-122"/>
                <a:ea typeface="Microsoft YaHei" charset="-122"/>
                <a:cs typeface="Microsoft YaHei" charset="-122"/>
              </a:rPr>
              <a:t>……</a:t>
            </a:r>
            <a:endParaRPr lang="en-US" altLang="zh-CN" sz="1400" dirty="0">
              <a:latin typeface="Microsoft YaHei" charset="-122"/>
              <a:ea typeface="Microsoft YaHei" charset="-122"/>
              <a:cs typeface="Microsoft YaHei" charset="-122"/>
            </a:endParaRPr>
          </a:p>
        </p:txBody>
      </p:sp>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5442516"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实验流程 </a:t>
            </a:r>
            <a:r>
              <a:rPr lang="en-US" altLang="zh-CN" sz="3200" b="1" dirty="0" smtClean="0">
                <a:solidFill>
                  <a:prstClr val="black"/>
                </a:solidFill>
                <a:latin typeface="微软雅黑" panose="020B0503020204020204" pitchFamily="34" charset="-122"/>
                <a:ea typeface="微软雅黑" panose="020B0503020204020204" pitchFamily="34" charset="-122"/>
              </a:rPr>
              <a:t>—— ASR</a:t>
            </a:r>
            <a:r>
              <a:rPr lang="zh-CN" altLang="en-US" sz="3200" b="1" dirty="0">
                <a:solidFill>
                  <a:prstClr val="black"/>
                </a:solidFill>
                <a:latin typeface="微软雅黑" panose="020B0503020204020204" pitchFamily="34" charset="-122"/>
                <a:ea typeface="微软雅黑" panose="020B0503020204020204" pitchFamily="34" charset="-122"/>
              </a:rPr>
              <a:t>识别系统</a:t>
            </a:r>
          </a:p>
        </p:txBody>
      </p:sp>
      <p:sp>
        <p:nvSpPr>
          <p:cNvPr id="11" name="矩形 10">
            <a:extLst>
              <a:ext uri="{FF2B5EF4-FFF2-40B4-BE49-F238E27FC236}">
                <a16:creationId xmlns="" xmlns:a16="http://schemas.microsoft.com/office/drawing/2014/main" id="{C2B44424-4CFE-4BA2-9FCF-F0A911E8A749}"/>
              </a:ext>
            </a:extLst>
          </p:cNvPr>
          <p:cNvSpPr/>
          <p:nvPr/>
        </p:nvSpPr>
        <p:spPr>
          <a:xfrm>
            <a:off x="4429308" y="2216093"/>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smtClean="0">
                <a:ln>
                  <a:noFill/>
                </a:ln>
                <a:solidFill>
                  <a:prstClr val="black"/>
                </a:solidFill>
                <a:effectLst/>
                <a:uLnTx/>
                <a:uFillTx/>
                <a:latin typeface="Arial"/>
                <a:ea typeface="华文新魏" panose="02010800040101010101" pitchFamily="2" charset="-122"/>
              </a:rPr>
              <a:t>Time</a:t>
            </a:r>
            <a:r>
              <a:rPr lang="en-US" altLang="zh-CN" kern="0" dirty="0" smtClean="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smtClean="0">
              <a:ln>
                <a:noFill/>
              </a:ln>
              <a:solidFill>
                <a:prstClr val="black"/>
              </a:solidFill>
              <a:effectLst/>
              <a:uLnTx/>
              <a:uFillTx/>
              <a:latin typeface="Arial"/>
              <a:ea typeface="华文新魏" panose="02010800040101010101" pitchFamily="2" charset="-122"/>
            </a:endParaRPr>
          </a:p>
        </p:txBody>
      </p:sp>
      <p:cxnSp>
        <p:nvCxnSpPr>
          <p:cNvPr id="13" name="直接箭头连接符 12">
            <a:extLst>
              <a:ext uri="{FF2B5EF4-FFF2-40B4-BE49-F238E27FC236}">
                <a16:creationId xmlns="" xmlns:a16="http://schemas.microsoft.com/office/drawing/2014/main" id="{EDD84E7C-3200-40E5-A3C0-E57D7F9E754E}"/>
              </a:ext>
            </a:extLst>
          </p:cNvPr>
          <p:cNvCxnSpPr>
            <a:cxnSpLocks/>
          </p:cNvCxnSpPr>
          <p:nvPr/>
        </p:nvCxnSpPr>
        <p:spPr>
          <a:xfrm>
            <a:off x="3681136" y="2645462"/>
            <a:ext cx="572410" cy="3663"/>
          </a:xfrm>
          <a:prstGeom prst="straightConnector1">
            <a:avLst/>
          </a:prstGeom>
          <a:noFill/>
          <a:ln w="28575" cap="flat" cmpd="sng" algn="ctr">
            <a:solidFill>
              <a:srgbClr val="202731"/>
            </a:solidFill>
            <a:prstDash val="solid"/>
            <a:tailEnd type="triangle"/>
          </a:ln>
          <a:effectLst/>
        </p:spPr>
      </p:cxnSp>
      <p:sp>
        <p:nvSpPr>
          <p:cNvPr id="14" name="矩形 13">
            <a:extLst>
              <a:ext uri="{FF2B5EF4-FFF2-40B4-BE49-F238E27FC236}">
                <a16:creationId xmlns="" xmlns:a16="http://schemas.microsoft.com/office/drawing/2014/main" id="{0FDAD747-108F-4A6D-9220-5EA05067FF1E}"/>
              </a:ext>
            </a:extLst>
          </p:cNvPr>
          <p:cNvSpPr/>
          <p:nvPr/>
        </p:nvSpPr>
        <p:spPr>
          <a:xfrm>
            <a:off x="2086967" y="3295280"/>
            <a:ext cx="1800493" cy="646331"/>
          </a:xfrm>
          <a:prstGeom prst="rect">
            <a:avLst/>
          </a:prstGeom>
        </p:spPr>
        <p:txBody>
          <a:bodyPr wrap="none">
            <a:spAutoFit/>
          </a:bodyPr>
          <a:lstStyle/>
          <a:p>
            <a:pPr algn="ctr"/>
            <a:r>
              <a:rPr lang="zh-CN" altLang="en-US" dirty="0" smtClean="0">
                <a:solidFill>
                  <a:prstClr val="black"/>
                </a:solidFill>
                <a:latin typeface="微软雅黑" panose="020B0503020204020204" pitchFamily="34" charset="-122"/>
                <a:ea typeface="微软雅黑" panose="020B0503020204020204" pitchFamily="34" charset="-122"/>
              </a:rPr>
              <a:t>生成基础语音库</a:t>
            </a:r>
            <a:endParaRPr lang="en-US" altLang="zh-CN" dirty="0" smtClean="0">
              <a:solidFill>
                <a:prstClr val="black"/>
              </a:solidFill>
              <a:latin typeface="微软雅黑" panose="020B0503020204020204" pitchFamily="34" charset="-122"/>
              <a:ea typeface="微软雅黑" panose="020B0503020204020204" pitchFamily="34" charset="-122"/>
            </a:endParaRPr>
          </a:p>
          <a:p>
            <a:pPr algn="ctr"/>
            <a:r>
              <a:rPr lang="en-US" altLang="zh-CN" dirty="0" smtClean="0">
                <a:solidFill>
                  <a:prstClr val="black"/>
                </a:solidFill>
                <a:latin typeface="微软雅黑" panose="020B0503020204020204" pitchFamily="34" charset="-122"/>
                <a:ea typeface="微软雅黑" panose="020B0503020204020204" pitchFamily="34" charset="-122"/>
              </a:rPr>
              <a:t>(10</a:t>
            </a:r>
            <a:r>
              <a:rPr lang="zh-CN" altLang="en-US" dirty="0" smtClean="0">
                <a:solidFill>
                  <a:prstClr val="black"/>
                </a:solidFill>
                <a:latin typeface="微软雅黑" panose="020B0503020204020204" pitchFamily="34" charset="-122"/>
                <a:ea typeface="微软雅黑" panose="020B0503020204020204" pitchFamily="34" charset="-122"/>
              </a:rPr>
              <a:t>条</a:t>
            </a:r>
            <a:r>
              <a:rPr lang="en-US" altLang="zh-CN" dirty="0" smtClean="0">
                <a:solidFill>
                  <a:prstClr val="black"/>
                </a:solidFill>
                <a:latin typeface="微软雅黑" panose="020B0503020204020204" pitchFamily="34" charset="-122"/>
                <a:ea typeface="微软雅黑" panose="020B0503020204020204" pitchFamily="34" charset="-122"/>
              </a:rPr>
              <a:t>)</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 xmlns:a16="http://schemas.microsoft.com/office/drawing/2014/main" id="{5CEC9FB1-9CBF-4B7B-A321-DF404030F08B}"/>
              </a:ext>
            </a:extLst>
          </p:cNvPr>
          <p:cNvSpPr/>
          <p:nvPr/>
        </p:nvSpPr>
        <p:spPr>
          <a:xfrm>
            <a:off x="8441697" y="2216093"/>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smtClean="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smtClean="0">
              <a:ln>
                <a:noFill/>
              </a:ln>
              <a:solidFill>
                <a:prstClr val="black"/>
              </a:solidFill>
              <a:effectLst/>
              <a:uLnTx/>
              <a:uFillTx/>
              <a:latin typeface="Arial"/>
              <a:ea typeface="华文新魏" panose="02010800040101010101" pitchFamily="2" charset="-122"/>
              <a:cs typeface="+mn-cs"/>
            </a:endParaRPr>
          </a:p>
        </p:txBody>
      </p:sp>
      <p:cxnSp>
        <p:nvCxnSpPr>
          <p:cNvPr id="16" name="直接箭头连接符 15">
            <a:extLst>
              <a:ext uri="{FF2B5EF4-FFF2-40B4-BE49-F238E27FC236}">
                <a16:creationId xmlns="" xmlns:a16="http://schemas.microsoft.com/office/drawing/2014/main" id="{5A7FC920-9D22-4290-B80F-F4BDC1DE109A}"/>
              </a:ext>
            </a:extLst>
          </p:cNvPr>
          <p:cNvCxnSpPr>
            <a:cxnSpLocks/>
          </p:cNvCxnSpPr>
          <p:nvPr/>
        </p:nvCxnSpPr>
        <p:spPr>
          <a:xfrm flipV="1">
            <a:off x="7590632" y="2645462"/>
            <a:ext cx="713565" cy="1"/>
          </a:xfrm>
          <a:prstGeom prst="straightConnector1">
            <a:avLst/>
          </a:prstGeom>
          <a:noFill/>
          <a:ln w="28575" cap="flat" cmpd="sng" algn="ctr">
            <a:solidFill>
              <a:srgbClr val="202731"/>
            </a:solidFill>
            <a:prstDash val="solid"/>
            <a:tailEnd type="triangle"/>
          </a:ln>
          <a:effectLst/>
        </p:spPr>
      </p:cxnSp>
      <p:sp>
        <p:nvSpPr>
          <p:cNvPr id="19" name="矩形 18">
            <a:extLst>
              <a:ext uri="{FF2B5EF4-FFF2-40B4-BE49-F238E27FC236}">
                <a16:creationId xmlns="" xmlns:a16="http://schemas.microsoft.com/office/drawing/2014/main" id="{2A55BA5B-CE30-435B-95FB-B00B8161E590}"/>
              </a:ext>
            </a:extLst>
          </p:cNvPr>
          <p:cNvSpPr/>
          <p:nvPr/>
        </p:nvSpPr>
        <p:spPr>
          <a:xfrm>
            <a:off x="7718540" y="3219787"/>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a:t>
            </a:r>
            <a:r>
              <a:rPr lang="en-US" altLang="zh-CN" dirty="0" smtClean="0">
                <a:solidFill>
                  <a:prstClr val="black"/>
                </a:solidFill>
                <a:latin typeface="Arial"/>
                <a:ea typeface="华文新魏" panose="02010800040101010101" pitchFamily="2" charset="-122"/>
              </a:rPr>
              <a:t>recognition</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 xmlns:a16="http://schemas.microsoft.com/office/drawing/2014/main" id="{C2B44424-4CFE-4BA2-9FCF-F0A911E8A749}"/>
              </a:ext>
            </a:extLst>
          </p:cNvPr>
          <p:cNvSpPr/>
          <p:nvPr/>
        </p:nvSpPr>
        <p:spPr>
          <a:xfrm>
            <a:off x="2469054" y="2216093"/>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smtClean="0">
                <a:ln>
                  <a:noFill/>
                </a:ln>
                <a:solidFill>
                  <a:prstClr val="black"/>
                </a:solidFill>
                <a:effectLst/>
                <a:uLnTx/>
                <a:uFillTx/>
                <a:latin typeface="Arial"/>
                <a:ea typeface="华文新魏" panose="02010800040101010101" pitchFamily="2" charset="-122"/>
              </a:rPr>
              <a:t>GTTS</a:t>
            </a:r>
            <a:endParaRPr kumimoji="0" lang="zh-CN" altLang="en-US" b="0" i="0" u="none" strike="noStrike" kern="0" cap="none" spc="0" normalizeH="0" baseline="0" noProof="0" dirty="0" smtClean="0">
              <a:ln>
                <a:noFill/>
              </a:ln>
              <a:solidFill>
                <a:prstClr val="black"/>
              </a:solidFill>
              <a:effectLst/>
              <a:uLnTx/>
              <a:uFillTx/>
              <a:latin typeface="Arial"/>
              <a:ea typeface="华文新魏" panose="02010800040101010101" pitchFamily="2" charset="-122"/>
            </a:endParaRPr>
          </a:p>
        </p:txBody>
      </p:sp>
      <p:sp>
        <p:nvSpPr>
          <p:cNvPr id="24" name="矩形 23">
            <a:extLst>
              <a:ext uri="{FF2B5EF4-FFF2-40B4-BE49-F238E27FC236}">
                <a16:creationId xmlns="" xmlns:a16="http://schemas.microsoft.com/office/drawing/2014/main" id="{0FDAD747-108F-4A6D-9220-5EA05067FF1E}"/>
              </a:ext>
            </a:extLst>
          </p:cNvPr>
          <p:cNvSpPr/>
          <p:nvPr/>
        </p:nvSpPr>
        <p:spPr>
          <a:xfrm>
            <a:off x="4816006" y="3298720"/>
            <a:ext cx="2315057" cy="646331"/>
          </a:xfrm>
          <a:prstGeom prst="rect">
            <a:avLst/>
          </a:prstGeom>
        </p:spPr>
        <p:txBody>
          <a:bodyPr wrap="none">
            <a:spAutoFit/>
          </a:bodyPr>
          <a:lstStyle/>
          <a:p>
            <a:pPr algn="ctr"/>
            <a:r>
              <a:rPr lang="zh-CN" altLang="en-US" dirty="0" smtClean="0">
                <a:solidFill>
                  <a:prstClr val="black"/>
                </a:solidFill>
                <a:latin typeface="微软雅黑" panose="020B0503020204020204" pitchFamily="34" charset="-122"/>
                <a:ea typeface="微软雅黑" panose="020B0503020204020204" pitchFamily="34" charset="-122"/>
              </a:rPr>
              <a:t>倍速处理</a:t>
            </a:r>
            <a:endParaRPr lang="en-US" altLang="zh-CN" dirty="0" smtClean="0">
              <a:solidFill>
                <a:prstClr val="black"/>
              </a:solidFill>
              <a:latin typeface="微软雅黑" panose="020B0503020204020204" pitchFamily="34" charset="-122"/>
              <a:ea typeface="微软雅黑" panose="020B0503020204020204" pitchFamily="34" charset="-122"/>
            </a:endParaRPr>
          </a:p>
          <a:p>
            <a:pPr algn="ctr"/>
            <a:r>
              <a:rPr lang="en-US" altLang="zh-CN" dirty="0" smtClean="0">
                <a:solidFill>
                  <a:prstClr val="black"/>
                </a:solidFill>
                <a:latin typeface="微软雅黑" panose="020B0503020204020204" pitchFamily="34" charset="-122"/>
                <a:ea typeface="微软雅黑" panose="020B0503020204020204" pitchFamily="34" charset="-122"/>
              </a:rPr>
              <a:t>(TSM</a:t>
            </a:r>
            <a:r>
              <a:rPr lang="zh-CN" altLang="en-US" dirty="0" smtClean="0">
                <a:solidFill>
                  <a:prstClr val="black"/>
                </a:solidFill>
                <a:latin typeface="微软雅黑" panose="020B0503020204020204" pitchFamily="34" charset="-122"/>
                <a:ea typeface="微软雅黑" panose="020B0503020204020204" pitchFamily="34" charset="-122"/>
              </a:rPr>
              <a:t>库</a:t>
            </a:r>
            <a:r>
              <a:rPr lang="en-US" altLang="zh-CN" dirty="0" smtClean="0">
                <a:solidFill>
                  <a:prstClr val="black"/>
                </a:solidFill>
                <a:latin typeface="微软雅黑" panose="020B0503020204020204" pitchFamily="34" charset="-122"/>
                <a:ea typeface="微软雅黑" panose="020B0503020204020204" pitchFamily="34" charset="-122"/>
              </a:rPr>
              <a:t>/</a:t>
            </a:r>
            <a:r>
              <a:rPr lang="zh-CN" altLang="en-US" dirty="0" smtClean="0">
                <a:solidFill>
                  <a:prstClr val="black"/>
                </a:solidFill>
                <a:latin typeface="微软雅黑" panose="020B0503020204020204" pitchFamily="34" charset="-122"/>
                <a:ea typeface="微软雅黑" panose="020B0503020204020204" pitchFamily="34" charset="-122"/>
              </a:rPr>
              <a:t>会声会影库</a:t>
            </a:r>
            <a:r>
              <a:rPr lang="en-US" altLang="zh-CN" dirty="0" smtClean="0">
                <a:solidFill>
                  <a:prstClr val="black"/>
                </a:solidFill>
                <a:latin typeface="微软雅黑" panose="020B0503020204020204" pitchFamily="34" charset="-122"/>
                <a:ea typeface="微软雅黑" panose="020B0503020204020204" pitchFamily="34" charset="-122"/>
              </a:rPr>
              <a:t>)</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25" name="矩形 24"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766413"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b="1" dirty="0" smtClean="0">
                <a:solidFill>
                  <a:schemeClr val="bg1"/>
                </a:solidFill>
                <a:latin typeface="Microsoft YaHei" charset="-122"/>
                <a:ea typeface="Microsoft YaHei" charset="-122"/>
                <a:cs typeface="Microsoft YaHei" charset="-122"/>
              </a:rPr>
              <a:t>基础语音库</a:t>
            </a:r>
            <a:endParaRPr lang="en-US" altLang="zh-CN" b="1" dirty="0">
              <a:solidFill>
                <a:schemeClr val="bg1"/>
              </a:solidFill>
              <a:latin typeface="Microsoft YaHei" charset="-122"/>
              <a:ea typeface="Microsoft YaHei" charset="-122"/>
              <a:cs typeface="Microsoft YaHei" charset="-122"/>
            </a:endParaRPr>
          </a:p>
        </p:txBody>
      </p:sp>
      <p:sp>
        <p:nvSpPr>
          <p:cNvPr id="27" name="矩形 26"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4370260"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smtClean="0">
                <a:latin typeface="Microsoft YaHei" charset="-122"/>
                <a:ea typeface="Microsoft YaHei" charset="-122"/>
                <a:cs typeface="Microsoft YaHei" charset="-122"/>
              </a:rPr>
              <a:t>TSM</a:t>
            </a:r>
            <a:r>
              <a:rPr lang="zh-CN" altLang="en-US" sz="1400" dirty="0" smtClean="0">
                <a:latin typeface="Microsoft YaHei" charset="-122"/>
                <a:ea typeface="Microsoft YaHei" charset="-122"/>
                <a:cs typeface="Microsoft YaHei" charset="-122"/>
              </a:rPr>
              <a:t>开源算法（已完成）</a:t>
            </a:r>
            <a:endParaRPr lang="en-US" altLang="zh-CN" sz="1400" dirty="0" smtClean="0">
              <a:latin typeface="Microsoft YaHei" charset="-122"/>
              <a:ea typeface="Microsoft YaHei" charset="-122"/>
              <a:cs typeface="Microsoft YaHei" charset="-122"/>
            </a:endParaRPr>
          </a:p>
          <a:p>
            <a:pPr marL="285750" indent="-285750">
              <a:lnSpc>
                <a:spcPct val="150000"/>
              </a:lnSpc>
              <a:buFont typeface="Arial" panose="020B0604020202020204" pitchFamily="34" charset="0"/>
              <a:buChar char="•"/>
            </a:pPr>
            <a:r>
              <a:rPr lang="zh-CN" altLang="en-US" sz="1400" dirty="0">
                <a:latin typeface="Microsoft YaHei" charset="-122"/>
                <a:ea typeface="Microsoft YaHei" charset="-122"/>
                <a:cs typeface="Microsoft YaHei" charset="-122"/>
              </a:rPr>
              <a:t>会声会</a:t>
            </a:r>
            <a:r>
              <a:rPr lang="zh-CN" altLang="en-US" sz="1400" dirty="0" smtClean="0">
                <a:latin typeface="Microsoft YaHei" charset="-122"/>
                <a:ea typeface="Microsoft YaHei" charset="-122"/>
                <a:cs typeface="Microsoft YaHei" charset="-122"/>
              </a:rPr>
              <a:t>影商用算法（正在做）</a:t>
            </a:r>
            <a:endParaRPr lang="en-US" altLang="zh-CN" sz="1400" dirty="0">
              <a:latin typeface="Microsoft YaHei" charset="-122"/>
              <a:ea typeface="Microsoft YaHei" charset="-122"/>
              <a:cs typeface="Microsoft YaHei" charset="-122"/>
            </a:endParaRPr>
          </a:p>
        </p:txBody>
      </p:sp>
      <p:sp>
        <p:nvSpPr>
          <p:cNvPr id="28" name="矩形 27"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4370261"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b="1" dirty="0">
                <a:solidFill>
                  <a:schemeClr val="bg1"/>
                </a:solidFill>
                <a:latin typeface="Microsoft YaHei" charset="-122"/>
                <a:ea typeface="Microsoft YaHei" charset="-122"/>
                <a:cs typeface="Microsoft YaHei" charset="-122"/>
              </a:rPr>
              <a:t>倍</a:t>
            </a:r>
            <a:r>
              <a:rPr lang="zh-CN" altLang="en-US" b="1" dirty="0" smtClean="0">
                <a:solidFill>
                  <a:schemeClr val="bg1"/>
                </a:solidFill>
                <a:latin typeface="Microsoft YaHei" charset="-122"/>
                <a:ea typeface="Microsoft YaHei" charset="-122"/>
                <a:cs typeface="Microsoft YaHei" charset="-122"/>
              </a:rPr>
              <a:t>速处理</a:t>
            </a:r>
            <a:endParaRPr lang="en-US" altLang="zh-CN" b="1" dirty="0">
              <a:solidFill>
                <a:schemeClr val="bg1"/>
              </a:solidFill>
              <a:latin typeface="Microsoft YaHei" charset="-122"/>
              <a:ea typeface="Microsoft YaHei" charset="-122"/>
              <a:cs typeface="Microsoft YaHei" charset="-122"/>
            </a:endParaRPr>
          </a:p>
        </p:txBody>
      </p:sp>
      <p:sp>
        <p:nvSpPr>
          <p:cNvPr id="29" name="矩形 28"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7974107"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CMU Sphinx</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Google STT</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Baidu STT</a:t>
            </a:r>
          </a:p>
          <a:p>
            <a:pPr marL="285750" indent="-285750">
              <a:lnSpc>
                <a:spcPct val="150000"/>
              </a:lnSpc>
              <a:buFont typeface="Arial" panose="020B0604020202020204" pitchFamily="34" charset="0"/>
              <a:buChar char="•"/>
            </a:pPr>
            <a:r>
              <a:rPr lang="zh-CN" altLang="en-US" sz="1400" dirty="0">
                <a:latin typeface="Microsoft YaHei" charset="-122"/>
                <a:ea typeface="Microsoft YaHei" charset="-122"/>
                <a:cs typeface="Microsoft YaHei" charset="-122"/>
              </a:rPr>
              <a:t>科大讯飞 </a:t>
            </a:r>
            <a:r>
              <a:rPr lang="en-US" altLang="zh-CN" sz="1400" dirty="0">
                <a:latin typeface="Microsoft YaHei" charset="-122"/>
                <a:ea typeface="Microsoft YaHei" charset="-122"/>
                <a:cs typeface="Microsoft YaHei" charset="-122"/>
              </a:rPr>
              <a:t>STT</a:t>
            </a:r>
          </a:p>
        </p:txBody>
      </p:sp>
      <p:sp>
        <p:nvSpPr>
          <p:cNvPr id="30" name="矩形 29"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7974108"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altLang="zh-CN" b="1" dirty="0" smtClean="0">
                <a:solidFill>
                  <a:schemeClr val="bg1"/>
                </a:solidFill>
                <a:latin typeface="Microsoft YaHei" charset="-122"/>
                <a:ea typeface="Microsoft YaHei" charset="-122"/>
                <a:cs typeface="Microsoft YaHei" charset="-122"/>
              </a:rPr>
              <a:t>ASR</a:t>
            </a:r>
            <a:endParaRPr lang="en-US" altLang="zh-CN" b="1" dirty="0">
              <a:solidFill>
                <a:schemeClr val="bg1"/>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272110760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5442516"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环境搭建 </a:t>
            </a:r>
            <a:r>
              <a:rPr lang="en-US" altLang="zh-CN" sz="3200" b="1" dirty="0" smtClean="0">
                <a:solidFill>
                  <a:prstClr val="black"/>
                </a:solidFill>
                <a:latin typeface="微软雅黑" panose="020B0503020204020204" pitchFamily="34" charset="-122"/>
                <a:ea typeface="微软雅黑" panose="020B0503020204020204" pitchFamily="34" charset="-122"/>
              </a:rPr>
              <a:t>—— ASR</a:t>
            </a:r>
            <a:r>
              <a:rPr lang="zh-CN" altLang="en-US" sz="3200" b="1" dirty="0">
                <a:solidFill>
                  <a:prstClr val="black"/>
                </a:solidFill>
                <a:latin typeface="微软雅黑" panose="020B0503020204020204" pitchFamily="34" charset="-122"/>
                <a:ea typeface="微软雅黑" panose="020B0503020204020204" pitchFamily="34" charset="-122"/>
              </a:rPr>
              <a:t>识别系统</a:t>
            </a: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CMU Sphinx</a:t>
            </a: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Google STT</a:t>
            </a: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Baidu STT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科大讯</a:t>
            </a:r>
            <a:r>
              <a:rPr lang="zh-CN" altLang="en-US" sz="1600" dirty="0" smtClean="0">
                <a:solidFill>
                  <a:prstClr val="black"/>
                </a:solidFill>
                <a:latin typeface="微软雅黑" panose="020B0503020204020204" pitchFamily="34" charset="-122"/>
                <a:ea typeface="微软雅黑" panose="020B0503020204020204" pitchFamily="34" charset="-122"/>
              </a:rPr>
              <a:t>飞 </a:t>
            </a:r>
            <a:r>
              <a:rPr lang="en-US" altLang="zh-CN" sz="1600" dirty="0" smtClean="0">
                <a:solidFill>
                  <a:prstClr val="black"/>
                </a:solidFill>
                <a:latin typeface="微软雅黑" panose="020B0503020204020204" pitchFamily="34" charset="-122"/>
                <a:ea typeface="微软雅黑" panose="020B0503020204020204" pitchFamily="34" charset="-122"/>
              </a:rPr>
              <a:t>STT</a:t>
            </a: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Kaldi (</a:t>
            </a:r>
            <a:r>
              <a:rPr lang="zh-CN" altLang="en-US" sz="1600" dirty="0" smtClean="0">
                <a:solidFill>
                  <a:prstClr val="black"/>
                </a:solidFill>
                <a:latin typeface="微软雅黑" panose="020B0503020204020204" pitchFamily="34" charset="-122"/>
                <a:ea typeface="微软雅黑" panose="020B0503020204020204" pitchFamily="34" charset="-122"/>
              </a:rPr>
              <a:t>环境还没搭好</a:t>
            </a:r>
            <a:r>
              <a:rPr lang="en-US" altLang="zh-CN" sz="1600" dirty="0" smtClean="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dirty="0" err="1" smtClean="0">
                <a:solidFill>
                  <a:prstClr val="black"/>
                </a:solidFill>
                <a:latin typeface="微软雅黑" panose="020B0503020204020204" pitchFamily="34" charset="-122"/>
                <a:ea typeface="微软雅黑" panose="020B0503020204020204" pitchFamily="34" charset="-122"/>
              </a:rPr>
              <a:t>DeepSeech</a:t>
            </a:r>
            <a:r>
              <a:rPr lang="en-US" altLang="zh-CN" sz="1600" dirty="0" smtClean="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环境还没搭好</a:t>
            </a:r>
            <a:r>
              <a:rPr lang="en-US" altLang="zh-CN" sz="1600"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p:txBody>
      </p:sp>
      <p:sp>
        <p:nvSpPr>
          <p:cNvPr id="5" name="矩形 4"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5807751" y="1868585"/>
            <a:ext cx="5477922" cy="1582194"/>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latin typeface="Microsoft YaHei" charset="-122"/>
                <a:ea typeface="Microsoft YaHei" charset="-122"/>
                <a:cs typeface="Microsoft YaHei" charset="-122"/>
              </a:rPr>
              <a:t>科大讯</a:t>
            </a:r>
            <a:r>
              <a:rPr lang="zh-CN" altLang="en-US" b="1" dirty="0" smtClean="0">
                <a:latin typeface="Microsoft YaHei" charset="-122"/>
                <a:ea typeface="Microsoft YaHei" charset="-122"/>
                <a:cs typeface="Microsoft YaHei" charset="-122"/>
              </a:rPr>
              <a:t>飞</a:t>
            </a:r>
            <a:endParaRPr lang="zh-CN" altLang="en-US" dirty="0">
              <a:latin typeface="Microsoft YaHei" charset="-122"/>
              <a:ea typeface="Microsoft YaHei" charset="-122"/>
              <a:cs typeface="Microsoft YaHei" charset="-122"/>
            </a:endParaRPr>
          </a:p>
          <a:p>
            <a:pPr marL="285750" indent="-285750">
              <a:lnSpc>
                <a:spcPct val="150000"/>
              </a:lnSpc>
              <a:buFont typeface="Arial" charset="0"/>
              <a:buChar char="•"/>
            </a:pPr>
            <a:r>
              <a:rPr lang="en-US" altLang="zh-CN" sz="1400" dirty="0" smtClean="0">
                <a:latin typeface="Microsoft YaHei" charset="-122"/>
                <a:ea typeface="Microsoft YaHei" charset="-122"/>
                <a:cs typeface="Microsoft YaHei" charset="-122"/>
              </a:rPr>
              <a:t>APPID</a:t>
            </a:r>
            <a:r>
              <a:rPr lang="zh-CN" altLang="en-US" sz="1400" dirty="0" smtClean="0">
                <a:latin typeface="Microsoft YaHei" charset="-122"/>
                <a:ea typeface="Microsoft YaHei" charset="-122"/>
                <a:cs typeface="Microsoft YaHei" charset="-122"/>
              </a:rPr>
              <a:t>：</a:t>
            </a:r>
            <a:r>
              <a:rPr lang="en-US" altLang="zh-CN" sz="1400" dirty="0" smtClean="0">
                <a:latin typeface="Microsoft YaHei" charset="-122"/>
                <a:ea typeface="Microsoft YaHei" charset="-122"/>
                <a:cs typeface="Microsoft YaHei" charset="-122"/>
              </a:rPr>
              <a:t>5e4936be</a:t>
            </a:r>
            <a:endParaRPr lang="en-US" altLang="zh-CN" sz="1400" dirty="0">
              <a:latin typeface="Microsoft YaHei" charset="-122"/>
              <a:ea typeface="Microsoft YaHei" charset="-122"/>
              <a:cs typeface="Microsoft YaHei" charset="-122"/>
            </a:endParaRPr>
          </a:p>
          <a:p>
            <a:pPr marL="285750" indent="-285750">
              <a:lnSpc>
                <a:spcPct val="150000"/>
              </a:lnSpc>
              <a:buFont typeface="Arial" charset="0"/>
              <a:buChar char="•"/>
            </a:pPr>
            <a:r>
              <a:rPr lang="en-US" altLang="zh-CN" sz="1400" dirty="0" err="1" smtClean="0">
                <a:latin typeface="Microsoft YaHei" charset="-122"/>
                <a:ea typeface="Microsoft YaHei" charset="-122"/>
                <a:cs typeface="Microsoft YaHei" charset="-122"/>
              </a:rPr>
              <a:t>APISecret</a:t>
            </a:r>
            <a:r>
              <a:rPr lang="zh-CN" altLang="en-US" sz="1400" dirty="0" smtClean="0">
                <a:latin typeface="Microsoft YaHei" charset="-122"/>
                <a:ea typeface="Microsoft YaHei" charset="-122"/>
                <a:cs typeface="Microsoft YaHei" charset="-122"/>
              </a:rPr>
              <a:t>：</a:t>
            </a:r>
            <a:r>
              <a:rPr lang="en-US" altLang="zh-CN" sz="1400" dirty="0" smtClean="0">
                <a:latin typeface="Microsoft YaHei" charset="-122"/>
                <a:ea typeface="Microsoft YaHei" charset="-122"/>
                <a:cs typeface="Microsoft YaHei" charset="-122"/>
              </a:rPr>
              <a:t>0c54ef03a106903edf9b9fce4e82cbc9</a:t>
            </a:r>
            <a:endParaRPr lang="en-US" altLang="zh-CN" sz="1400" dirty="0">
              <a:latin typeface="Microsoft YaHei" charset="-122"/>
              <a:ea typeface="Microsoft YaHei" charset="-122"/>
              <a:cs typeface="Microsoft YaHei" charset="-122"/>
            </a:endParaRPr>
          </a:p>
          <a:p>
            <a:pPr marL="285750" indent="-285750">
              <a:lnSpc>
                <a:spcPct val="150000"/>
              </a:lnSpc>
              <a:buFont typeface="Arial" charset="0"/>
              <a:buChar char="•"/>
            </a:pPr>
            <a:r>
              <a:rPr lang="en-US" altLang="zh-CN" sz="1400" dirty="0" err="1" smtClean="0">
                <a:latin typeface="Microsoft YaHei" charset="-122"/>
                <a:ea typeface="Microsoft YaHei" charset="-122"/>
                <a:cs typeface="Microsoft YaHei" charset="-122"/>
              </a:rPr>
              <a:t>APIKey</a:t>
            </a:r>
            <a:r>
              <a:rPr lang="zh-CN" altLang="en-US" sz="1400" dirty="0" smtClean="0">
                <a:latin typeface="Microsoft YaHei" charset="-122"/>
                <a:ea typeface="Microsoft YaHei" charset="-122"/>
                <a:cs typeface="Microsoft YaHei" charset="-122"/>
              </a:rPr>
              <a:t>：</a:t>
            </a:r>
            <a:r>
              <a:rPr lang="en-US" altLang="zh-CN" sz="1400" dirty="0" smtClean="0">
                <a:latin typeface="Microsoft YaHei" charset="-122"/>
                <a:ea typeface="Microsoft YaHei" charset="-122"/>
                <a:cs typeface="Microsoft YaHei" charset="-122"/>
              </a:rPr>
              <a:t>a1d59fcb877819cf203e7ce804d248a4</a:t>
            </a:r>
            <a:endParaRPr lang="en-US" altLang="zh-CN" sz="1400" dirty="0">
              <a:latin typeface="Microsoft YaHei" charset="-122"/>
              <a:ea typeface="Microsoft YaHei" charset="-122"/>
              <a:cs typeface="Microsoft YaHei" charset="-122"/>
            </a:endParaRPr>
          </a:p>
        </p:txBody>
      </p:sp>
      <p:sp>
        <p:nvSpPr>
          <p:cNvPr id="6" name="矩形 5"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5807751" y="3450779"/>
            <a:ext cx="5477923" cy="1592877"/>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smtClean="0">
                <a:latin typeface="Microsoft YaHei" charset="-122"/>
                <a:ea typeface="Microsoft YaHei" charset="-122"/>
                <a:cs typeface="Microsoft YaHei" charset="-122"/>
              </a:rPr>
              <a:t>百度</a:t>
            </a:r>
            <a:endParaRPr lang="zh-CN" altLang="en-US" dirty="0" smtClean="0">
              <a:latin typeface="Microsoft YaHei" charset="-122"/>
              <a:ea typeface="Microsoft YaHei" charset="-122"/>
              <a:cs typeface="Microsoft YaHei" charset="-122"/>
            </a:endParaRPr>
          </a:p>
          <a:p>
            <a:pPr marL="285750" indent="-285750">
              <a:lnSpc>
                <a:spcPct val="150000"/>
              </a:lnSpc>
              <a:buFont typeface="Arial" charset="0"/>
              <a:buChar char="•"/>
            </a:pPr>
            <a:r>
              <a:rPr lang="en-US" altLang="zh-CN" sz="1400" dirty="0" err="1" smtClean="0">
                <a:latin typeface="Microsoft YaHei" charset="-122"/>
                <a:ea typeface="Microsoft YaHei" charset="-122"/>
                <a:cs typeface="Microsoft YaHei" charset="-122"/>
              </a:rPr>
              <a:t>AppID</a:t>
            </a:r>
            <a:r>
              <a:rPr lang="zh-CN" altLang="en-US" sz="1400" dirty="0" smtClean="0">
                <a:latin typeface="Microsoft YaHei" charset="-122"/>
                <a:ea typeface="Microsoft YaHei" charset="-122"/>
                <a:cs typeface="Microsoft YaHei" charset="-122"/>
              </a:rPr>
              <a:t>：</a:t>
            </a:r>
            <a:r>
              <a:rPr lang="en-US" altLang="zh-CN" sz="1400" dirty="0" smtClean="0">
                <a:latin typeface="Microsoft YaHei" charset="-122"/>
                <a:ea typeface="Microsoft YaHei" charset="-122"/>
                <a:cs typeface="Microsoft YaHei" charset="-122"/>
              </a:rPr>
              <a:t>18493239</a:t>
            </a:r>
            <a:endParaRPr lang="en-US" altLang="zh-CN" sz="1400" dirty="0">
              <a:latin typeface="Microsoft YaHei" charset="-122"/>
              <a:ea typeface="Microsoft YaHei" charset="-122"/>
              <a:cs typeface="Microsoft YaHei" charset="-122"/>
            </a:endParaRP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API </a:t>
            </a:r>
            <a:r>
              <a:rPr lang="en-US" altLang="zh-CN" sz="1400" dirty="0" smtClean="0">
                <a:latin typeface="Microsoft YaHei" charset="-122"/>
                <a:ea typeface="Microsoft YaHei" charset="-122"/>
                <a:cs typeface="Microsoft YaHei" charset="-122"/>
              </a:rPr>
              <a:t>Key</a:t>
            </a:r>
            <a:r>
              <a:rPr lang="zh-CN" altLang="en-US" sz="1400" dirty="0" smtClean="0">
                <a:latin typeface="Microsoft YaHei" charset="-122"/>
                <a:ea typeface="Microsoft YaHei" charset="-122"/>
                <a:cs typeface="Microsoft YaHei" charset="-122"/>
              </a:rPr>
              <a:t>：</a:t>
            </a:r>
            <a:r>
              <a:rPr lang="en-US" altLang="zh-CN" sz="1400" dirty="0" smtClean="0">
                <a:latin typeface="Microsoft YaHei" charset="-122"/>
                <a:ea typeface="Microsoft YaHei" charset="-122"/>
                <a:cs typeface="Microsoft YaHei" charset="-122"/>
              </a:rPr>
              <a:t>T5sA7FUN2803vZfVURRG8Fz0</a:t>
            </a:r>
            <a:endParaRPr lang="en-US" altLang="zh-CN" sz="1400" dirty="0">
              <a:latin typeface="Microsoft YaHei" charset="-122"/>
              <a:ea typeface="Microsoft YaHei" charset="-122"/>
              <a:cs typeface="Microsoft YaHei" charset="-122"/>
            </a:endParaRP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Secret </a:t>
            </a:r>
            <a:r>
              <a:rPr lang="en-US" altLang="zh-CN" sz="1400" dirty="0" smtClean="0">
                <a:latin typeface="Microsoft YaHei" charset="-122"/>
                <a:ea typeface="Microsoft YaHei" charset="-122"/>
                <a:cs typeface="Microsoft YaHei" charset="-122"/>
              </a:rPr>
              <a:t>Key</a:t>
            </a:r>
            <a:r>
              <a:rPr lang="zh-CN" altLang="en-US" sz="1400" dirty="0" smtClean="0">
                <a:latin typeface="Microsoft YaHei" charset="-122"/>
                <a:ea typeface="Microsoft YaHei" charset="-122"/>
                <a:cs typeface="Microsoft YaHei" charset="-122"/>
              </a:rPr>
              <a:t>：</a:t>
            </a:r>
            <a:r>
              <a:rPr lang="en-US" altLang="zh-CN" sz="1400" dirty="0" smtClean="0">
                <a:latin typeface="Microsoft YaHei" charset="-122"/>
                <a:ea typeface="Microsoft YaHei" charset="-122"/>
                <a:cs typeface="Microsoft YaHei" charset="-122"/>
              </a:rPr>
              <a:t>KHG7i6cS8Dksy2oSIDSGl0k1rHbC1L8L</a:t>
            </a:r>
            <a:endParaRPr lang="en-US" altLang="zh-CN" sz="1050" dirty="0">
              <a:latin typeface="Microsoft YaHei" charset="-122"/>
              <a:ea typeface="Microsoft YaHei" charset="-122"/>
              <a:cs typeface="Microsoft YaHei" charset="-122"/>
            </a:endParaRPr>
          </a:p>
        </p:txBody>
      </p:sp>
      <p:sp>
        <p:nvSpPr>
          <p:cNvPr id="7" name="矩形 6"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5807751" y="5033764"/>
            <a:ext cx="5477922" cy="629388"/>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err="1" smtClean="0">
                <a:solidFill>
                  <a:prstClr val="black"/>
                </a:solidFill>
                <a:latin typeface="Microsoft YaHei" charset="-122"/>
                <a:ea typeface="Microsoft YaHei" charset="-122"/>
                <a:cs typeface="Microsoft YaHei" charset="-122"/>
              </a:rPr>
              <a:t>DeepSpeech</a:t>
            </a:r>
            <a:r>
              <a:rPr lang="zh-CN" altLang="en-US" sz="1100" b="1" dirty="0" smtClean="0">
                <a:solidFill>
                  <a:prstClr val="black"/>
                </a:solidFill>
                <a:latin typeface="Microsoft YaHei" charset="-122"/>
                <a:ea typeface="Microsoft YaHei" charset="-122"/>
                <a:cs typeface="Microsoft YaHei" charset="-122"/>
              </a:rPr>
              <a:t>：</a:t>
            </a:r>
            <a:r>
              <a:rPr lang="en-US" altLang="zh-CN" sz="1400" dirty="0" smtClean="0">
                <a:solidFill>
                  <a:prstClr val="black"/>
                </a:solidFill>
                <a:latin typeface="Microsoft YaHei" charset="-122"/>
                <a:ea typeface="Microsoft YaHei" charset="-122"/>
                <a:cs typeface="Microsoft YaHei" charset="-122"/>
              </a:rPr>
              <a:t>https</a:t>
            </a:r>
            <a:r>
              <a:rPr lang="en-US" altLang="zh-CN" sz="1400" dirty="0">
                <a:solidFill>
                  <a:prstClr val="black"/>
                </a:solidFill>
                <a:latin typeface="Microsoft YaHei" charset="-122"/>
                <a:ea typeface="Microsoft YaHei" charset="-122"/>
                <a:cs typeface="Microsoft YaHei" charset="-122"/>
              </a:rPr>
              <a:t>://github.com/mozilla/DeepSpeech</a:t>
            </a:r>
            <a:endParaRPr lang="en-US" altLang="zh-CN" sz="1100" dirty="0">
              <a:solidFill>
                <a:prstClr val="black"/>
              </a:solidFill>
              <a:latin typeface="Microsoft YaHei" charset="-122"/>
              <a:ea typeface="Microsoft YaHei" charset="-122"/>
              <a:cs typeface="Microsoft YaHei" charset="-122"/>
            </a:endParaRPr>
          </a:p>
        </p:txBody>
      </p:sp>
      <p:sp>
        <p:nvSpPr>
          <p:cNvPr id="8" name="矩形 7"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5807749" y="5680294"/>
            <a:ext cx="5477923" cy="629388"/>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smtClean="0">
                <a:solidFill>
                  <a:prstClr val="black"/>
                </a:solidFill>
                <a:latin typeface="Microsoft YaHei" charset="-122"/>
                <a:ea typeface="Microsoft YaHei" charset="-122"/>
                <a:cs typeface="Microsoft YaHei" charset="-122"/>
              </a:rPr>
              <a:t>Kaldi</a:t>
            </a:r>
            <a:r>
              <a:rPr lang="zh-CN" altLang="en-US" sz="1100" b="1" dirty="0" smtClean="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http://kaldi-asr.org.</a:t>
            </a:r>
            <a:endParaRPr lang="en-US" altLang="zh-CN" sz="1100" dirty="0">
              <a:solidFill>
                <a:prstClr val="black"/>
              </a:solidFill>
              <a:latin typeface="Microsoft YaHei" charset="-122"/>
              <a:ea typeface="Microsoft YaHei" charset="-122"/>
              <a:cs typeface="Microsoft YaHei" charset="-122"/>
            </a:endParaRPr>
          </a:p>
        </p:txBody>
      </p:sp>
      <p:sp>
        <p:nvSpPr>
          <p:cNvPr id="9" name="矩形 8"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328871" y="5122166"/>
            <a:ext cx="5478878"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err="1" smtClean="0">
                <a:solidFill>
                  <a:prstClr val="black"/>
                </a:solidFill>
                <a:latin typeface="Microsoft YaHei" charset="-122"/>
                <a:ea typeface="Microsoft YaHei" charset="-122"/>
                <a:cs typeface="Microsoft YaHei" charset="-122"/>
              </a:rPr>
              <a:t>Sphinx&amp;Google</a:t>
            </a:r>
            <a:r>
              <a:rPr lang="zh-CN" altLang="en-US" sz="1100" b="1" dirty="0" smtClean="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https://github.com/Uberi/speech_recognition.</a:t>
            </a:r>
            <a:endParaRPr lang="en-US" altLang="zh-CN" sz="1100" dirty="0">
              <a:solidFill>
                <a:prstClr val="black"/>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404735320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3778599"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环境搭建 </a:t>
            </a:r>
            <a:r>
              <a:rPr lang="en-US" altLang="zh-CN" sz="3200" b="1" dirty="0" smtClean="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其他</a:t>
            </a: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Google TTS</a:t>
            </a:r>
            <a:r>
              <a:rPr lang="zh-CN" altLang="en-US" sz="1600" dirty="0" smtClean="0">
                <a:solidFill>
                  <a:prstClr val="black"/>
                </a:solidFill>
                <a:latin typeface="微软雅黑" panose="020B0503020204020204" pitchFamily="34" charset="-122"/>
                <a:ea typeface="微软雅黑" panose="020B0503020204020204" pitchFamily="34" charset="-122"/>
              </a:rPr>
              <a:t>文本转换：</a:t>
            </a:r>
            <a:r>
              <a:rPr lang="en-US" altLang="zh-CN" sz="1600" dirty="0">
                <a:solidFill>
                  <a:prstClr val="black"/>
                </a:solidFill>
                <a:latin typeface="微软雅黑" panose="020B0503020204020204" pitchFamily="34" charset="-122"/>
                <a:ea typeface="微软雅黑" panose="020B0503020204020204" pitchFamily="34" charset="-122"/>
              </a:rPr>
              <a:t>https://</a:t>
            </a:r>
            <a:r>
              <a:rPr lang="en-US" altLang="zh-CN" sz="1600" dirty="0" smtClean="0">
                <a:solidFill>
                  <a:prstClr val="black"/>
                </a:solidFill>
                <a:latin typeface="微软雅黑" panose="020B0503020204020204" pitchFamily="34" charset="-122"/>
                <a:ea typeface="微软雅黑" panose="020B0503020204020204" pitchFamily="34" charset="-122"/>
              </a:rPr>
              <a:t>github.com/pndurette/gTTS</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倍</a:t>
            </a:r>
            <a:r>
              <a:rPr lang="zh-CN" altLang="en-US" sz="1600" dirty="0" smtClean="0">
                <a:solidFill>
                  <a:prstClr val="black"/>
                </a:solidFill>
                <a:latin typeface="微软雅黑" panose="020B0503020204020204" pitchFamily="34" charset="-122"/>
                <a:ea typeface="微软雅黑" panose="020B0503020204020204" pitchFamily="34" charset="-122"/>
              </a:rPr>
              <a:t>速处理</a:t>
            </a:r>
            <a:r>
              <a:rPr lang="en-US" altLang="zh-CN" sz="1600" dirty="0" smtClean="0">
                <a:solidFill>
                  <a:prstClr val="black"/>
                </a:solidFill>
                <a:latin typeface="微软雅黑" panose="020B0503020204020204" pitchFamily="34" charset="-122"/>
                <a:ea typeface="微软雅黑" panose="020B0503020204020204" pitchFamily="34" charset="-122"/>
              </a:rPr>
              <a:t>TSM</a:t>
            </a:r>
            <a:r>
              <a:rPr lang="zh-CN" altLang="en-US" sz="1600" dirty="0" smtClean="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hlinkClick r:id="rId3"/>
              </a:rPr>
              <a:t>https://</a:t>
            </a:r>
            <a:r>
              <a:rPr lang="en-US" altLang="zh-CN" sz="1600" dirty="0" smtClean="0">
                <a:solidFill>
                  <a:prstClr val="black"/>
                </a:solidFill>
                <a:latin typeface="微软雅黑" panose="020B0503020204020204" pitchFamily="34" charset="-122"/>
                <a:ea typeface="微软雅黑" panose="020B0503020204020204" pitchFamily="34" charset="-122"/>
                <a:hlinkClick r:id="rId3"/>
              </a:rPr>
              <a:t>github.com/Muges/audiotsm</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rPr>
              <a:t>实验室服务器：</a:t>
            </a:r>
            <a:r>
              <a:rPr lang="en-US" altLang="zh-CN" sz="1600" dirty="0" smtClean="0">
                <a:solidFill>
                  <a:prstClr val="black"/>
                </a:solidFill>
                <a:latin typeface="微软雅黑" panose="020B0503020204020204" pitchFamily="34" charset="-122"/>
                <a:ea typeface="微软雅黑" panose="020B0503020204020204" pitchFamily="34" charset="-122"/>
              </a:rPr>
              <a:t>10.14.103.254  </a:t>
            </a:r>
            <a:r>
              <a:rPr lang="zh-CN" altLang="en-US" sz="1600" dirty="0" smtClean="0">
                <a:solidFill>
                  <a:prstClr val="black"/>
                </a:solidFill>
                <a:latin typeface="微软雅黑" panose="020B0503020204020204" pitchFamily="34" charset="-122"/>
                <a:ea typeface="微软雅黑" panose="020B0503020204020204" pitchFamily="34" charset="-122"/>
              </a:rPr>
              <a:t>用户名：</a:t>
            </a:r>
            <a:r>
              <a:rPr lang="en-US" altLang="zh-CN" sz="1600" dirty="0" err="1" smtClean="0">
                <a:solidFill>
                  <a:prstClr val="black"/>
                </a:solidFill>
                <a:latin typeface="微软雅黑" panose="020B0503020204020204" pitchFamily="34" charset="-122"/>
                <a:ea typeface="微软雅黑" panose="020B0503020204020204" pitchFamily="34" charset="-122"/>
              </a:rPr>
              <a:t>usslab</a:t>
            </a:r>
            <a:r>
              <a:rPr lang="en-US" altLang="zh-CN" sz="1600" dirty="0" smtClean="0">
                <a:solidFill>
                  <a:prstClr val="black"/>
                </a:solidFill>
                <a:latin typeface="微软雅黑" panose="020B0503020204020204" pitchFamily="34" charset="-122"/>
                <a:ea typeface="微软雅黑" panose="020B0503020204020204" pitchFamily="34" charset="-122"/>
              </a:rPr>
              <a:t>  </a:t>
            </a:r>
            <a:r>
              <a:rPr lang="zh-CN" altLang="en-US" sz="1600" dirty="0" smtClean="0">
                <a:solidFill>
                  <a:prstClr val="black"/>
                </a:solidFill>
                <a:latin typeface="微软雅黑" panose="020B0503020204020204" pitchFamily="34" charset="-122"/>
                <a:ea typeface="微软雅黑" panose="020B0503020204020204" pitchFamily="34" charset="-122"/>
              </a:rPr>
              <a:t>密码：</a:t>
            </a:r>
            <a:r>
              <a:rPr lang="en-US" altLang="zh-CN" sz="1600" dirty="0" smtClean="0">
                <a:solidFill>
                  <a:prstClr val="black"/>
                </a:solidFill>
                <a:latin typeface="微软雅黑" panose="020B0503020204020204" pitchFamily="34" charset="-122"/>
                <a:ea typeface="微软雅黑" panose="020B0503020204020204" pitchFamily="34" charset="-122"/>
              </a:rPr>
              <a:t>db2013</a:t>
            </a: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013583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实验初步测试结果</a:t>
            </a:r>
            <a:endParaRPr lang="en-US" altLang="zh-CN" sz="4000" dirty="0" smtClean="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4141181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测试结果</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2390156476"/>
              </p:ext>
            </p:extLst>
          </p:nvPr>
        </p:nvGraphicFramePr>
        <p:xfrm>
          <a:off x="585214" y="1853522"/>
          <a:ext cx="11277600" cy="4083985"/>
        </p:xfrm>
        <a:graphic>
          <a:graphicData uri="http://schemas.openxmlformats.org/drawingml/2006/table">
            <a:tbl>
              <a:tblPr firstRow="1" bandRow="1">
                <a:tableStyleId>{5C22544A-7EE6-4342-B048-85BDC9FD1C3A}</a:tableStyleId>
              </a:tblPr>
              <a:tblGrid>
                <a:gridCol w="1879600">
                  <a:extLst>
                    <a:ext uri="{9D8B030D-6E8A-4147-A177-3AD203B41FA5}">
                      <a16:colId xmlns="" xmlns:a16="http://schemas.microsoft.com/office/drawing/2014/main" val="20000"/>
                    </a:ext>
                  </a:extLst>
                </a:gridCol>
                <a:gridCol w="1879600">
                  <a:extLst>
                    <a:ext uri="{9D8B030D-6E8A-4147-A177-3AD203B41FA5}">
                      <a16:colId xmlns="" xmlns:a16="http://schemas.microsoft.com/office/drawing/2014/main" val="20001"/>
                    </a:ext>
                  </a:extLst>
                </a:gridCol>
                <a:gridCol w="1879600">
                  <a:extLst>
                    <a:ext uri="{9D8B030D-6E8A-4147-A177-3AD203B41FA5}">
                      <a16:colId xmlns="" xmlns:a16="http://schemas.microsoft.com/office/drawing/2014/main" val="20002"/>
                    </a:ext>
                  </a:extLst>
                </a:gridCol>
                <a:gridCol w="1879600">
                  <a:extLst>
                    <a:ext uri="{9D8B030D-6E8A-4147-A177-3AD203B41FA5}">
                      <a16:colId xmlns="" xmlns:a16="http://schemas.microsoft.com/office/drawing/2014/main" val="20003"/>
                    </a:ext>
                  </a:extLst>
                </a:gridCol>
                <a:gridCol w="1879600">
                  <a:extLst>
                    <a:ext uri="{9D8B030D-6E8A-4147-A177-3AD203B41FA5}">
                      <a16:colId xmlns="" xmlns:a16="http://schemas.microsoft.com/office/drawing/2014/main" val="20004"/>
                    </a:ext>
                  </a:extLst>
                </a:gridCol>
                <a:gridCol w="1879600">
                  <a:extLst>
                    <a:ext uri="{9D8B030D-6E8A-4147-A177-3AD203B41FA5}">
                      <a16:colId xmlns="" xmlns:a16="http://schemas.microsoft.com/office/drawing/2014/main" val="20005"/>
                    </a:ext>
                  </a:extLst>
                </a:gridCol>
              </a:tblGrid>
              <a:tr h="443956">
                <a:tc>
                  <a:txBody>
                    <a:bodyPr/>
                    <a:lstStyle/>
                    <a:p>
                      <a:pPr algn="ctr"/>
                      <a:r>
                        <a:rPr lang="zh-CN" altLang="en-US" dirty="0" smtClean="0">
                          <a:latin typeface="微软雅黑" panose="020B0503020204020204" pitchFamily="34" charset="-122"/>
                          <a:ea typeface="微软雅黑" panose="020B0503020204020204" pitchFamily="34" charset="-122"/>
                        </a:rPr>
                        <a:t>指令名称</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smtClean="0">
                          <a:latin typeface="微软雅黑" panose="020B0503020204020204" pitchFamily="34" charset="-122"/>
                          <a:ea typeface="微软雅黑" panose="020B0503020204020204" pitchFamily="34" charset="-122"/>
                        </a:rPr>
                        <a:t>倍速速率</a:t>
                      </a:r>
                      <a:endParaRPr lang="zh-CN" altLang="en-US" dirty="0">
                        <a:latin typeface="微软雅黑" panose="020B0503020204020204" pitchFamily="34" charset="-122"/>
                        <a:ea typeface="微软雅黑" panose="020B0503020204020204" pitchFamily="34"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latin typeface="微软雅黑" panose="020B0503020204020204" pitchFamily="34" charset="-122"/>
                          <a:ea typeface="微软雅黑" panose="020B0503020204020204" pitchFamily="34" charset="-122"/>
                          <a:cs typeface="Microsoft YaHei" charset="-122"/>
                        </a:rPr>
                        <a:t>Sphinx</a:t>
                      </a:r>
                    </a:p>
                  </a:txBody>
                  <a:tcPr/>
                </a:tc>
                <a:tc>
                  <a:txBody>
                    <a:bodyPr/>
                    <a:lstStyle/>
                    <a:p>
                      <a:pPr algn="ctr"/>
                      <a:r>
                        <a:rPr lang="en-US" altLang="zh-CN" dirty="0" smtClean="0">
                          <a:latin typeface="微软雅黑" panose="020B0503020204020204" pitchFamily="34" charset="-122"/>
                          <a:ea typeface="微软雅黑" panose="020B0503020204020204" pitchFamily="34" charset="-122"/>
                        </a:rPr>
                        <a:t>GSTT</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smtClean="0">
                          <a:latin typeface="微软雅黑" panose="020B0503020204020204" pitchFamily="34" charset="-122"/>
                          <a:ea typeface="微软雅黑" panose="020B0503020204020204" pitchFamily="34" charset="-122"/>
                        </a:rPr>
                        <a:t>科大讯飞</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smtClean="0">
                          <a:latin typeface="微软雅黑" panose="020B0503020204020204" pitchFamily="34" charset="-122"/>
                          <a:ea typeface="微软雅黑" panose="020B0503020204020204" pitchFamily="34" charset="-122"/>
                        </a:rPr>
                        <a:t>百度</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 xmlns:a16="http://schemas.microsoft.com/office/drawing/2014/main" val="10000"/>
                  </a:ext>
                </a:extLst>
              </a:tr>
              <a:tr h="532337">
                <a:tc rowSpan="4">
                  <a:txBody>
                    <a:bodyPr/>
                    <a:lstStyle/>
                    <a:p>
                      <a:pPr algn="ctr"/>
                      <a:r>
                        <a:rPr lang="en-US" altLang="zh-CN" dirty="0" smtClean="0">
                          <a:latin typeface="微软雅黑" panose="020B0503020204020204" pitchFamily="34" charset="-122"/>
                          <a:ea typeface="微软雅黑" panose="020B0503020204020204" pitchFamily="34" charset="-122"/>
                        </a:rPr>
                        <a:t>Okay Google, take a picture.</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 xmlns:a16="http://schemas.microsoft.com/office/drawing/2014/main" val="10001"/>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smtClean="0">
                          <a:latin typeface="微软雅黑" panose="020B0503020204020204" pitchFamily="34" charset="-122"/>
                          <a:ea typeface="微软雅黑" panose="020B0503020204020204" pitchFamily="34" charset="-122"/>
                        </a:rPr>
                        <a:t>0.5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 xmlns:a16="http://schemas.microsoft.com/office/drawing/2014/main" val="10002"/>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smtClean="0">
                          <a:latin typeface="微软雅黑" panose="020B0503020204020204" pitchFamily="34" charset="-122"/>
                          <a:ea typeface="微软雅黑" panose="020B0503020204020204" pitchFamily="34" charset="-122"/>
                        </a:rPr>
                        <a:t>1.5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 xmlns:a16="http://schemas.microsoft.com/office/drawing/2014/main" val="10003"/>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smtClean="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 xmlns:a16="http://schemas.microsoft.com/office/drawing/2014/main" val="10004"/>
                  </a:ext>
                </a:extLst>
              </a:tr>
              <a:tr h="443956">
                <a:tc rowSpan="4">
                  <a:txBody>
                    <a:bodyPr/>
                    <a:lstStyle/>
                    <a:p>
                      <a:pPr algn="ctr"/>
                      <a:r>
                        <a:rPr lang="en-US" altLang="zh-CN" dirty="0" smtClean="0">
                          <a:latin typeface="微软雅黑" panose="020B0503020204020204" pitchFamily="34" charset="-122"/>
                          <a:ea typeface="微软雅黑" panose="020B0503020204020204" pitchFamily="34" charset="-122"/>
                        </a:rPr>
                        <a:t>Okay Google, navigate to my home.</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 xmlns:a16="http://schemas.microsoft.com/office/drawing/2014/main" val="10005"/>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0.5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 xmlns:a16="http://schemas.microsoft.com/office/drawing/2014/main" val="10006"/>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1.5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 xmlns:a16="http://schemas.microsoft.com/office/drawing/2014/main" val="10007"/>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 xmlns:a16="http://schemas.microsoft.com/office/drawing/2014/main" val="10008"/>
                  </a:ext>
                </a:extLst>
              </a:tr>
            </a:tbl>
          </a:graphicData>
        </a:graphic>
      </p:graphicFrame>
      <p:sp>
        <p:nvSpPr>
          <p:cNvPr id="10" name="矩形 9"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585214" y="512216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b="1" dirty="0" smtClean="0">
                <a:solidFill>
                  <a:prstClr val="black"/>
                </a:solidFill>
                <a:latin typeface="Microsoft YaHei" charset="-122"/>
                <a:ea typeface="Microsoft YaHei" charset="-122"/>
                <a:cs typeface="Microsoft YaHei" charset="-122"/>
              </a:rPr>
              <a:t>详见表格</a:t>
            </a:r>
            <a:endParaRPr lang="en-US" altLang="zh-CN" sz="1100" dirty="0">
              <a:solidFill>
                <a:prstClr val="black"/>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32792444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5420074"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部分结论 </a:t>
            </a:r>
            <a:r>
              <a:rPr lang="en-US" altLang="zh-CN" sz="3200" b="1" dirty="0" smtClean="0">
                <a:solidFill>
                  <a:prstClr val="black"/>
                </a:solidFill>
                <a:latin typeface="微软雅黑" panose="020B0503020204020204" pitchFamily="34" charset="-122"/>
                <a:ea typeface="微软雅黑" panose="020B0503020204020204" pitchFamily="34" charset="-122"/>
              </a:rPr>
              <a:t>—— </a:t>
            </a:r>
            <a:r>
              <a:rPr lang="zh-CN" altLang="en-US" sz="3200" b="1" dirty="0" smtClean="0">
                <a:solidFill>
                  <a:prstClr val="black"/>
                </a:solidFill>
                <a:latin typeface="微软雅黑" panose="020B0503020204020204" pitchFamily="34" charset="-122"/>
                <a:ea typeface="微软雅黑" panose="020B0503020204020204" pitchFamily="34" charset="-122"/>
              </a:rPr>
              <a:t>实际干扰因素</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smtClean="0">
                <a:latin typeface="微软雅黑" panose="020B0503020204020204" pitchFamily="34" charset="-122"/>
                <a:ea typeface="微软雅黑" panose="020B0503020204020204" pitchFamily="34" charset="-122"/>
              </a:rPr>
              <a:t>GTTS</a:t>
            </a:r>
            <a:r>
              <a:rPr lang="zh-CN" altLang="en-US" sz="1600" dirty="0" smtClean="0">
                <a:latin typeface="微软雅黑" panose="020B0503020204020204" pitchFamily="34" charset="-122"/>
                <a:ea typeface="微软雅黑" panose="020B0503020204020204" pitchFamily="34" charset="-122"/>
              </a:rPr>
              <a:t>生成语音</a:t>
            </a:r>
            <a:r>
              <a:rPr lang="zh-CN" altLang="en-US" sz="1600" dirty="0">
                <a:latin typeface="微软雅黑" panose="020B0503020204020204" pitchFamily="34" charset="-122"/>
                <a:ea typeface="微软雅黑" panose="020B0503020204020204" pitchFamily="34" charset="-122"/>
              </a:rPr>
              <a:t>不</a:t>
            </a:r>
            <a:r>
              <a:rPr lang="zh-CN" altLang="en-US" sz="1600" dirty="0" smtClean="0">
                <a:latin typeface="微软雅黑" panose="020B0503020204020204" pitchFamily="34" charset="-122"/>
                <a:ea typeface="微软雅黑" panose="020B0503020204020204" pitchFamily="34" charset="-122"/>
              </a:rPr>
              <a:t>经过倍速处理也不能被</a:t>
            </a:r>
            <a:r>
              <a:rPr lang="en-US" altLang="zh-CN" sz="1600" dirty="0" smtClean="0">
                <a:latin typeface="微软雅黑" panose="020B0503020204020204" pitchFamily="34" charset="-122"/>
                <a:ea typeface="微软雅黑" panose="020B0503020204020204" pitchFamily="34" charset="-122"/>
              </a:rPr>
              <a:t>ASR</a:t>
            </a:r>
            <a:r>
              <a:rPr lang="zh-CN" altLang="en-US" sz="1600" dirty="0" smtClean="0">
                <a:latin typeface="微软雅黑" panose="020B0503020204020204" pitchFamily="34" charset="-122"/>
                <a:ea typeface="微软雅黑" panose="020B0503020204020204" pitchFamily="34" charset="-122"/>
              </a:rPr>
              <a:t>正确识别</a:t>
            </a:r>
            <a:endParaRPr lang="en-US" altLang="zh-CN" sz="1600" dirty="0" smtClean="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smtClean="0">
                <a:solidFill>
                  <a:srgbClr val="C00000"/>
                </a:solidFill>
                <a:latin typeface="微软雅黑" panose="020B0503020204020204" pitchFamily="34" charset="-122"/>
                <a:ea typeface="微软雅黑" panose="020B0503020204020204" pitchFamily="34" charset="-122"/>
              </a:rPr>
              <a:t>唤醒</a:t>
            </a:r>
            <a:r>
              <a:rPr lang="zh-CN" altLang="en-US" sz="1600" b="1" dirty="0">
                <a:solidFill>
                  <a:srgbClr val="C00000"/>
                </a:solidFill>
                <a:latin typeface="微软雅黑" panose="020B0503020204020204" pitchFamily="34" charset="-122"/>
                <a:ea typeface="微软雅黑" panose="020B0503020204020204" pitchFamily="34" charset="-122"/>
              </a:rPr>
              <a:t>词</a:t>
            </a:r>
            <a:r>
              <a:rPr lang="zh-CN" altLang="en-US" sz="1600" dirty="0">
                <a:solidFill>
                  <a:prstClr val="black"/>
                </a:solidFill>
                <a:latin typeface="微软雅黑" panose="020B0503020204020204" pitchFamily="34" charset="-122"/>
                <a:ea typeface="微软雅黑" panose="020B0503020204020204" pitchFamily="34" charset="-122"/>
              </a:rPr>
              <a:t>识别率很</a:t>
            </a:r>
            <a:r>
              <a:rPr lang="zh-CN" altLang="en-US" sz="1600" dirty="0" smtClean="0">
                <a:solidFill>
                  <a:prstClr val="black"/>
                </a:solidFill>
                <a:latin typeface="微软雅黑" panose="020B0503020204020204" pitchFamily="34" charset="-122"/>
                <a:ea typeface="微软雅黑" panose="020B0503020204020204" pitchFamily="34" charset="-122"/>
              </a:rPr>
              <a:t>低</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Google</a:t>
            </a:r>
            <a:r>
              <a:rPr lang="zh-CN" altLang="en-US" sz="1600" dirty="0" smtClean="0">
                <a:solidFill>
                  <a:prstClr val="black"/>
                </a:solidFill>
                <a:latin typeface="微软雅黑" panose="020B0503020204020204" pitchFamily="34" charset="-122"/>
                <a:ea typeface="微软雅黑" panose="020B0503020204020204" pitchFamily="34" charset="-122"/>
              </a:rPr>
              <a:t>识别率很低（潜在因素可能包括翻墙限流、生成语音质量低等）</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rPr>
              <a:t>不同</a:t>
            </a:r>
            <a:r>
              <a:rPr lang="en-US" altLang="zh-CN" sz="1600" dirty="0" smtClean="0">
                <a:solidFill>
                  <a:prstClr val="black"/>
                </a:solidFill>
                <a:latin typeface="微软雅黑" panose="020B0503020204020204" pitchFamily="34" charset="-122"/>
                <a:ea typeface="微软雅黑" panose="020B0503020204020204" pitchFamily="34" charset="-122"/>
              </a:rPr>
              <a:t>ASR</a:t>
            </a:r>
            <a:r>
              <a:rPr lang="zh-CN" altLang="en-US" sz="1600" dirty="0" smtClean="0">
                <a:solidFill>
                  <a:prstClr val="black"/>
                </a:solidFill>
                <a:latin typeface="微软雅黑" panose="020B0503020204020204" pitchFamily="34" charset="-122"/>
                <a:ea typeface="微软雅黑" panose="020B0503020204020204" pitchFamily="34" charset="-122"/>
              </a:rPr>
              <a:t>对于同一倍速音频识别效果不同</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rPr>
              <a:t>不同倍速算法对</a:t>
            </a:r>
            <a:r>
              <a:rPr lang="en-US" altLang="zh-CN" sz="1600" dirty="0" smtClean="0">
                <a:solidFill>
                  <a:prstClr val="black"/>
                </a:solidFill>
                <a:latin typeface="微软雅黑" panose="020B0503020204020204" pitchFamily="34" charset="-122"/>
                <a:ea typeface="微软雅黑" panose="020B0503020204020204" pitchFamily="34" charset="-122"/>
              </a:rPr>
              <a:t>ASR</a:t>
            </a:r>
            <a:r>
              <a:rPr lang="zh-CN" altLang="en-US" sz="1600" dirty="0" smtClean="0">
                <a:solidFill>
                  <a:prstClr val="black"/>
                </a:solidFill>
                <a:latin typeface="微软雅黑" panose="020B0503020204020204" pitchFamily="34" charset="-122"/>
                <a:ea typeface="微软雅黑" panose="020B0503020204020204" pitchFamily="34" charset="-122"/>
              </a:rPr>
              <a:t>识别效果影响不同</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rPr>
              <a:t>不同速率对</a:t>
            </a:r>
            <a:r>
              <a:rPr lang="en-US" altLang="zh-CN" sz="1600" dirty="0" smtClean="0">
                <a:solidFill>
                  <a:prstClr val="black"/>
                </a:solidFill>
                <a:latin typeface="微软雅黑" panose="020B0503020204020204" pitchFamily="34" charset="-122"/>
                <a:ea typeface="微软雅黑" panose="020B0503020204020204" pitchFamily="34" charset="-122"/>
              </a:rPr>
              <a:t>ASR</a:t>
            </a:r>
            <a:r>
              <a:rPr lang="zh-CN" altLang="en-US" sz="1600" dirty="0" smtClean="0">
                <a:solidFill>
                  <a:prstClr val="black"/>
                </a:solidFill>
                <a:latin typeface="微软雅黑" panose="020B0503020204020204" pitchFamily="34" charset="-122"/>
                <a:ea typeface="微软雅黑" panose="020B0503020204020204" pitchFamily="34" charset="-122"/>
              </a:rPr>
              <a:t>识别效果影响不同（</a:t>
            </a:r>
            <a:r>
              <a:rPr lang="zh-CN" altLang="en-US" sz="1600" b="1" dirty="0" smtClean="0">
                <a:solidFill>
                  <a:srgbClr val="C00000"/>
                </a:solidFill>
                <a:latin typeface="微软雅黑" panose="020B0503020204020204" pitchFamily="34" charset="-122"/>
                <a:ea typeface="微软雅黑" panose="020B0503020204020204" pitchFamily="34" charset="-122"/>
              </a:rPr>
              <a:t>低速率与高速率影响都很大</a:t>
            </a:r>
            <a:r>
              <a:rPr lang="zh-CN" altLang="en-US" sz="1600" dirty="0" smtClean="0">
                <a:solidFill>
                  <a:prstClr val="black"/>
                </a:solidFill>
                <a:latin typeface="微软雅黑" panose="020B0503020204020204" pitchFamily="34" charset="-122"/>
                <a:ea typeface="微软雅黑" panose="020B0503020204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842312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8952131"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Advanced scenario 2 – with SR (white box)</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smtClean="0">
                <a:solidFill>
                  <a:prstClr val="black"/>
                </a:solidFill>
                <a:latin typeface="Arial"/>
                <a:ea typeface="华文新魏" panose="02010800040101010101" pitchFamily="2" charset="-122"/>
              </a:rPr>
              <a:t>(1) </a:t>
            </a:r>
            <a:r>
              <a:rPr kumimoji="0" lang="en-US" altLang="zh-CN" b="0" i="0" u="none" strike="noStrike" kern="0" cap="none" spc="0" normalizeH="0" baseline="0" noProof="0" dirty="0" smtClean="0">
                <a:ln>
                  <a:noFill/>
                </a:ln>
                <a:solidFill>
                  <a:prstClr val="black"/>
                </a:solidFill>
                <a:effectLst/>
                <a:uLnTx/>
                <a:uFillTx/>
                <a:latin typeface="Arial"/>
                <a:ea typeface="华文新魏" panose="02010800040101010101" pitchFamily="2" charset="-122"/>
              </a:rPr>
              <a:t>Compression</a:t>
            </a:r>
            <a:r>
              <a:rPr lang="en-US" altLang="zh-CN" kern="0" dirty="0" smtClean="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smtClean="0">
                <a:ln>
                  <a:noFill/>
                </a:ln>
                <a:solidFill>
                  <a:prstClr val="black"/>
                </a:solidFill>
                <a:effectLst/>
                <a:uLnTx/>
                <a:uFillTx/>
                <a:latin typeface="Arial"/>
                <a:ea typeface="华文新魏" panose="02010800040101010101" pitchFamily="2" charset="-122"/>
              </a:rPr>
              <a:t>(2) Time</a:t>
            </a:r>
            <a:r>
              <a:rPr lang="en-US" altLang="zh-CN" kern="0" dirty="0" smtClean="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smtClean="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smtClean="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smtClean="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smtClean="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smtClean="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a:t>
            </a:r>
            <a:r>
              <a:rPr lang="en-US" altLang="zh-CN" dirty="0" smtClean="0">
                <a:solidFill>
                  <a:prstClr val="black"/>
                </a:solidFill>
                <a:latin typeface="Arial"/>
                <a:ea typeface="华文新魏" panose="02010800040101010101" pitchFamily="2" charset="-122"/>
              </a:rPr>
              <a:t>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smtClean="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smtClean="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 xmlns:a16="http://schemas.microsoft.com/office/drawing/2014/main" id="{0FDAD747-108F-4A6D-9220-5EA05067FF1E}"/>
              </a:ext>
            </a:extLst>
          </p:cNvPr>
          <p:cNvSpPr/>
          <p:nvPr/>
        </p:nvSpPr>
        <p:spPr>
          <a:xfrm>
            <a:off x="1278243" y="4462666"/>
            <a:ext cx="3531736" cy="369332"/>
          </a:xfrm>
          <a:prstGeom prst="rect">
            <a:avLst/>
          </a:prstGeom>
        </p:spPr>
        <p:txBody>
          <a:bodyPr wrap="none">
            <a:spAutoFit/>
          </a:bodyPr>
          <a:lstStyle/>
          <a:p>
            <a:r>
              <a:rPr lang="zh-CN" altLang="en-US" dirty="0" smtClean="0">
                <a:solidFill>
                  <a:prstClr val="black"/>
                </a:solidFill>
                <a:latin typeface="Arial"/>
                <a:ea typeface="华文新魏" panose="02010800040101010101" pitchFamily="2" charset="-122"/>
              </a:rPr>
              <a:t>“</a:t>
            </a:r>
            <a:r>
              <a:rPr lang="en-US" altLang="zh-CN" dirty="0" smtClean="0">
                <a:solidFill>
                  <a:prstClr val="black"/>
                </a:solidFill>
                <a:latin typeface="Arial"/>
                <a:ea typeface="华文新魏" panose="02010800040101010101" pitchFamily="2" charset="-122"/>
              </a:rPr>
              <a:t>the meeting is now charmed</a:t>
            </a:r>
            <a:r>
              <a:rPr lang="zh-CN" altLang="en-US" dirty="0" smtClean="0">
                <a:solidFill>
                  <a:prstClr val="black"/>
                </a:solidFill>
                <a:latin typeface="Arial"/>
                <a:ea typeface="华文新魏" panose="02010800040101010101" pitchFamily="2" charset="-122"/>
              </a:rPr>
              <a:t>”</a:t>
            </a:r>
            <a:endParaRPr lang="zh-CN" altLang="en-US" dirty="0">
              <a:solidFill>
                <a:prstClr val="black"/>
              </a:solidFill>
              <a:latin typeface="Arial"/>
              <a:ea typeface="华文新魏" panose="02010800040101010101" pitchFamily="2" charset="-122"/>
            </a:endParaRP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8133587" y="3140272"/>
            <a:ext cx="231444" cy="127597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 xmlns:a16="http://schemas.microsoft.com/office/drawing/2014/main"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smtClean="0">
                <a:solidFill>
                  <a:prstClr val="black"/>
                </a:solidFill>
                <a:latin typeface="Arial"/>
                <a:ea typeface="华文新魏" panose="02010800040101010101" pitchFamily="2" charset="-122"/>
              </a:rPr>
              <a:t>“</a:t>
            </a:r>
            <a:r>
              <a:rPr lang="en-US" altLang="zh-CN" dirty="0" smtClean="0">
                <a:solidFill>
                  <a:prstClr val="black"/>
                </a:solidFill>
                <a:latin typeface="Arial"/>
                <a:ea typeface="华文新魏" panose="02010800040101010101" pitchFamily="2" charset="-122"/>
              </a:rPr>
              <a:t>I’m eating a sandwich arms</a:t>
            </a:r>
            <a:r>
              <a:rPr lang="zh-CN" altLang="en-US" dirty="0" smtClean="0">
                <a:solidFill>
                  <a:prstClr val="black"/>
                </a:solidFill>
                <a:latin typeface="Arial"/>
                <a:ea typeface="华文新魏" panose="02010800040101010101" pitchFamily="2" charset="-122"/>
              </a:rPr>
              <a:t>”</a:t>
            </a:r>
            <a:endParaRPr lang="zh-CN" altLang="en-US" dirty="0">
              <a:solidFill>
                <a:prstClr val="black"/>
              </a:solidFill>
              <a:latin typeface="Arial"/>
              <a:ea typeface="华文新魏" panose="02010800040101010101" pitchFamily="2" charset="-122"/>
            </a:endParaRPr>
          </a:p>
        </p:txBody>
      </p:sp>
      <p:sp>
        <p:nvSpPr>
          <p:cNvPr id="27" name="矩形 26">
            <a:extLst>
              <a:ext uri="{FF2B5EF4-FFF2-40B4-BE49-F238E27FC236}">
                <a16:creationId xmlns="" xmlns:a16="http://schemas.microsoft.com/office/drawing/2014/main" id="{0FDAD747-108F-4A6D-9220-5EA05067FF1E}"/>
              </a:ext>
            </a:extLst>
          </p:cNvPr>
          <p:cNvSpPr/>
          <p:nvPr/>
        </p:nvSpPr>
        <p:spPr>
          <a:xfrm>
            <a:off x="6480207" y="4462666"/>
            <a:ext cx="3531736" cy="369332"/>
          </a:xfrm>
          <a:prstGeom prst="rect">
            <a:avLst/>
          </a:prstGeom>
        </p:spPr>
        <p:txBody>
          <a:bodyPr wrap="none">
            <a:spAutoFit/>
          </a:bodyPr>
          <a:lstStyle/>
          <a:p>
            <a:r>
              <a:rPr lang="zh-CN" altLang="en-US" dirty="0" smtClean="0">
                <a:solidFill>
                  <a:prstClr val="black"/>
                </a:solidFill>
                <a:latin typeface="Arial"/>
                <a:ea typeface="华文新魏" panose="02010800040101010101" pitchFamily="2" charset="-122"/>
              </a:rPr>
              <a:t>“</a:t>
            </a:r>
            <a:r>
              <a:rPr lang="en-US" altLang="zh-CN" dirty="0" smtClean="0">
                <a:solidFill>
                  <a:prstClr val="black"/>
                </a:solidFill>
                <a:latin typeface="Arial"/>
                <a:ea typeface="华文新魏" panose="02010800040101010101" pitchFamily="2" charset="-122"/>
              </a:rPr>
              <a:t>the meeting is now charmed</a:t>
            </a:r>
            <a:r>
              <a:rPr lang="zh-CN" altLang="en-US" dirty="0" smtClean="0">
                <a:solidFill>
                  <a:prstClr val="black"/>
                </a:solidFill>
                <a:latin typeface="Arial"/>
                <a:ea typeface="华文新魏" panose="02010800040101010101" pitchFamily="2" charset="-122"/>
              </a:rPr>
              <a:t>”</a:t>
            </a:r>
            <a:endParaRPr lang="zh-CN" altLang="en-US" dirty="0">
              <a:solidFill>
                <a:prstClr val="black"/>
              </a:solidFill>
              <a:latin typeface="Arial"/>
              <a:ea typeface="华文新魏" panose="02010800040101010101" pitchFamily="2" charset="-122"/>
            </a:endParaRPr>
          </a:p>
        </p:txBody>
      </p:sp>
      <p:sp>
        <p:nvSpPr>
          <p:cNvPr id="28" name="矩形 13"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939114" y="5021040"/>
            <a:ext cx="62903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smtClean="0">
                <a:solidFill>
                  <a:schemeClr val="tx1"/>
                </a:solidFill>
                <a:latin typeface="微软雅黑" panose="020B0503020204020204" pitchFamily="34" charset="-122"/>
                <a:ea typeface="微软雅黑" panose="020B0503020204020204" pitchFamily="34" charset="-122"/>
              </a:rPr>
              <a:t>Human-unperceived &amp; SR white box</a:t>
            </a:r>
            <a:endParaRPr kumimoji="0" lang="zh-CN" altLang="en-US" sz="24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1770859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6240811"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部分结论 </a:t>
            </a:r>
            <a:r>
              <a:rPr lang="en-US" altLang="zh-CN" sz="3200" b="1" dirty="0" smtClean="0">
                <a:solidFill>
                  <a:prstClr val="black"/>
                </a:solidFill>
                <a:latin typeface="微软雅黑" panose="020B0503020204020204" pitchFamily="34" charset="-122"/>
                <a:ea typeface="微软雅黑" panose="020B0503020204020204" pitchFamily="34" charset="-122"/>
              </a:rPr>
              <a:t>—— </a:t>
            </a:r>
            <a:r>
              <a:rPr lang="zh-CN" altLang="en-US" sz="3200" b="1" dirty="0" smtClean="0">
                <a:solidFill>
                  <a:prstClr val="black"/>
                </a:solidFill>
                <a:latin typeface="微软雅黑" panose="020B0503020204020204" pitchFamily="34" charset="-122"/>
                <a:ea typeface="微软雅黑" panose="020B0503020204020204" pitchFamily="34" charset="-122"/>
              </a:rPr>
              <a:t>困难与接下来工作</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rPr>
              <a:t>国外大部分</a:t>
            </a:r>
            <a:r>
              <a:rPr lang="en-US" altLang="zh-CN" sz="1600" dirty="0" smtClean="0">
                <a:solidFill>
                  <a:prstClr val="black"/>
                </a:solidFill>
                <a:latin typeface="微软雅黑" panose="020B0503020204020204" pitchFamily="34" charset="-122"/>
                <a:ea typeface="微软雅黑" panose="020B0503020204020204" pitchFamily="34" charset="-122"/>
              </a:rPr>
              <a:t>API</a:t>
            </a:r>
            <a:r>
              <a:rPr lang="zh-CN" altLang="en-US" sz="1600" dirty="0" smtClean="0">
                <a:solidFill>
                  <a:prstClr val="black"/>
                </a:solidFill>
                <a:latin typeface="微软雅黑" panose="020B0503020204020204" pitchFamily="34" charset="-122"/>
                <a:ea typeface="微软雅黑" panose="020B0503020204020204" pitchFamily="34" charset="-122"/>
              </a:rPr>
              <a:t>都需要信用卡注册</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rPr>
              <a:t>国内国外</a:t>
            </a:r>
            <a:r>
              <a:rPr lang="en-US" altLang="zh-CN" sz="1600" dirty="0" smtClean="0">
                <a:solidFill>
                  <a:prstClr val="black"/>
                </a:solidFill>
                <a:latin typeface="微软雅黑" panose="020B0503020204020204" pitchFamily="34" charset="-122"/>
                <a:ea typeface="微软雅黑" panose="020B0503020204020204" pitchFamily="34" charset="-122"/>
              </a:rPr>
              <a:t>API</a:t>
            </a:r>
            <a:r>
              <a:rPr lang="zh-CN" altLang="en-US" sz="1600" dirty="0" smtClean="0">
                <a:solidFill>
                  <a:prstClr val="black"/>
                </a:solidFill>
                <a:latin typeface="微软雅黑" panose="020B0503020204020204" pitchFamily="34" charset="-122"/>
                <a:ea typeface="微软雅黑" panose="020B0503020204020204" pitchFamily="34" charset="-122"/>
              </a:rPr>
              <a:t>免费的也存在限流的情况</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smtClean="0">
                <a:latin typeface="微软雅黑" panose="020B0503020204020204" pitchFamily="34" charset="-122"/>
                <a:ea typeface="微软雅黑" panose="020B0503020204020204" pitchFamily="34" charset="-122"/>
              </a:rPr>
              <a:t>目前完全实现的</a:t>
            </a:r>
            <a:r>
              <a:rPr lang="en-US" altLang="zh-CN" sz="1600" dirty="0" smtClean="0">
                <a:latin typeface="微软雅黑" panose="020B0503020204020204" pitchFamily="34" charset="-122"/>
                <a:ea typeface="微软雅黑" panose="020B0503020204020204" pitchFamily="34" charset="-122"/>
              </a:rPr>
              <a:t>ASR</a:t>
            </a:r>
            <a:r>
              <a:rPr lang="zh-CN" altLang="en-US" sz="1600" dirty="0" smtClean="0">
                <a:latin typeface="微软雅黑" panose="020B0503020204020204" pitchFamily="34" charset="-122"/>
                <a:ea typeface="微软雅黑" panose="020B0503020204020204" pitchFamily="34" charset="-122"/>
              </a:rPr>
              <a:t>包括</a:t>
            </a:r>
            <a:r>
              <a:rPr lang="en-US" altLang="zh-CN" sz="1600" dirty="0" smtClean="0">
                <a:latin typeface="微软雅黑" panose="020B0503020204020204" pitchFamily="34" charset="-122"/>
                <a:ea typeface="微软雅黑" panose="020B0503020204020204" pitchFamily="34" charset="-122"/>
              </a:rPr>
              <a:t>GSTT</a:t>
            </a:r>
            <a:r>
              <a:rPr lang="zh-CN" altLang="en-US" sz="1600" dirty="0" smtClean="0">
                <a:latin typeface="微软雅黑" panose="020B0503020204020204" pitchFamily="34" charset="-122"/>
                <a:ea typeface="微软雅黑" panose="020B0503020204020204" pitchFamily="34" charset="-122"/>
              </a:rPr>
              <a:t>与</a:t>
            </a:r>
            <a:r>
              <a:rPr lang="en-US" altLang="zh-CN" sz="1600" dirty="0" smtClean="0">
                <a:latin typeface="微软雅黑" panose="020B0503020204020204" pitchFamily="34" charset="-122"/>
                <a:ea typeface="微软雅黑" panose="020B0503020204020204" pitchFamily="34" charset="-122"/>
              </a:rPr>
              <a:t>Sphinx</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探究</a:t>
            </a:r>
            <a:r>
              <a:rPr lang="zh-CN" altLang="en-US" sz="1600" b="1" dirty="0" smtClean="0">
                <a:solidFill>
                  <a:srgbClr val="C00000"/>
                </a:solidFill>
                <a:latin typeface="微软雅黑" panose="020B0503020204020204" pitchFamily="34" charset="-122"/>
                <a:ea typeface="微软雅黑" panose="020B0503020204020204" pitchFamily="34" charset="-122"/>
              </a:rPr>
              <a:t>科大讯飞、百度（</a:t>
            </a:r>
            <a:r>
              <a:rPr lang="en-US" altLang="zh-CN" sz="1600" b="1" dirty="0" smtClean="0">
                <a:solidFill>
                  <a:srgbClr val="C00000"/>
                </a:solidFill>
                <a:latin typeface="微软雅黑" panose="020B0503020204020204" pitchFamily="34" charset="-122"/>
                <a:ea typeface="微软雅黑" panose="020B0503020204020204" pitchFamily="34" charset="-122"/>
              </a:rPr>
              <a:t>80%</a:t>
            </a:r>
            <a:r>
              <a:rPr lang="zh-CN" altLang="en-US" sz="1600" b="1" dirty="0" smtClean="0">
                <a:solidFill>
                  <a:srgbClr val="C00000"/>
                </a:solidFill>
                <a:latin typeface="微软雅黑" panose="020B0503020204020204" pitchFamily="34" charset="-122"/>
                <a:ea typeface="微软雅黑" panose="020B0503020204020204" pitchFamily="34" charset="-122"/>
              </a:rPr>
              <a:t>）等黑盒</a:t>
            </a:r>
            <a:r>
              <a:rPr lang="en-US" altLang="zh-CN" sz="1600" b="1" dirty="0" smtClean="0">
                <a:solidFill>
                  <a:srgbClr val="C00000"/>
                </a:solidFill>
                <a:latin typeface="微软雅黑" panose="020B0503020204020204" pitchFamily="34" charset="-122"/>
                <a:ea typeface="微软雅黑" panose="020B0503020204020204" pitchFamily="34" charset="-122"/>
              </a:rPr>
              <a:t>ASR</a:t>
            </a:r>
            <a:r>
              <a:rPr lang="zh-CN" altLang="en-US" sz="1600" b="1" dirty="0">
                <a:solidFill>
                  <a:srgbClr val="C00000"/>
                </a:solidFill>
                <a:latin typeface="微软雅黑" panose="020B0503020204020204" pitchFamily="34" charset="-122"/>
                <a:ea typeface="微软雅黑" panose="020B0503020204020204" pitchFamily="34" charset="-122"/>
              </a:rPr>
              <a:t>与</a:t>
            </a:r>
            <a:r>
              <a:rPr lang="en-US" altLang="zh-CN" sz="1600" b="1" dirty="0" err="1" smtClean="0">
                <a:solidFill>
                  <a:srgbClr val="C00000"/>
                </a:solidFill>
                <a:latin typeface="微软雅黑" panose="020B0503020204020204" pitchFamily="34" charset="-122"/>
                <a:ea typeface="微软雅黑" panose="020B0503020204020204" pitchFamily="34" charset="-122"/>
              </a:rPr>
              <a:t>DeepSpeech</a:t>
            </a:r>
            <a:r>
              <a:rPr lang="zh-CN" altLang="en-US" sz="1600" b="1" dirty="0" smtClean="0">
                <a:solidFill>
                  <a:srgbClr val="C00000"/>
                </a:solidFill>
                <a:latin typeface="微软雅黑" panose="020B0503020204020204" pitchFamily="34" charset="-122"/>
                <a:ea typeface="微软雅黑" panose="020B0503020204020204" pitchFamily="34" charset="-122"/>
              </a:rPr>
              <a:t>（</a:t>
            </a:r>
            <a:r>
              <a:rPr lang="en-US" altLang="zh-CN" sz="1600" b="1" dirty="0" smtClean="0">
                <a:solidFill>
                  <a:srgbClr val="C00000"/>
                </a:solidFill>
                <a:latin typeface="微软雅黑" panose="020B0503020204020204" pitchFamily="34" charset="-122"/>
                <a:ea typeface="微软雅黑" panose="020B0503020204020204" pitchFamily="34" charset="-122"/>
              </a:rPr>
              <a:t>10%</a:t>
            </a:r>
            <a:r>
              <a:rPr lang="zh-CN" altLang="en-US" sz="1600" b="1" dirty="0" smtClean="0">
                <a:solidFill>
                  <a:srgbClr val="C00000"/>
                </a:solidFill>
                <a:latin typeface="微软雅黑" panose="020B0503020204020204" pitchFamily="34" charset="-122"/>
                <a:ea typeface="微软雅黑" panose="020B0503020204020204" pitchFamily="34" charset="-122"/>
              </a:rPr>
              <a:t>）等开源白盒</a:t>
            </a:r>
            <a:r>
              <a:rPr lang="en-US" altLang="zh-CN" sz="1600" b="1" dirty="0" smtClean="0">
                <a:solidFill>
                  <a:srgbClr val="C00000"/>
                </a:solidFill>
                <a:latin typeface="微软雅黑" panose="020B0503020204020204" pitchFamily="34" charset="-122"/>
                <a:ea typeface="微软雅黑" panose="020B0503020204020204" pitchFamily="34" charset="-122"/>
              </a:rPr>
              <a:t>ASR</a:t>
            </a:r>
            <a:r>
              <a:rPr lang="zh-CN" altLang="en-US" sz="1600" b="1" dirty="0" smtClean="0">
                <a:solidFill>
                  <a:srgbClr val="C00000"/>
                </a:solidFill>
                <a:latin typeface="微软雅黑" panose="020B0503020204020204" pitchFamily="34" charset="-122"/>
                <a:ea typeface="微软雅黑" panose="020B0503020204020204" pitchFamily="34" charset="-122"/>
              </a:rPr>
              <a:t>在不同测试环境下的识别效果</a:t>
            </a:r>
            <a:endParaRPr lang="en-US" altLang="zh-CN" sz="1600" b="1" dirty="0" smtClean="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smtClean="0">
                <a:solidFill>
                  <a:srgbClr val="C00000"/>
                </a:solidFill>
                <a:latin typeface="微软雅黑" panose="020B0503020204020204" pitchFamily="34" charset="-122"/>
                <a:ea typeface="微软雅黑" panose="020B0503020204020204" pitchFamily="34" charset="-122"/>
              </a:rPr>
              <a:t>挖掘</a:t>
            </a:r>
            <a:r>
              <a:rPr lang="en-US" altLang="zh-CN" sz="1600" b="1" dirty="0" smtClean="0">
                <a:solidFill>
                  <a:srgbClr val="C00000"/>
                </a:solidFill>
                <a:latin typeface="微软雅黑" panose="020B0503020204020204" pitchFamily="34" charset="-122"/>
                <a:ea typeface="微软雅黑" panose="020B0503020204020204" pitchFamily="34" charset="-122"/>
              </a:rPr>
              <a:t>Google ASR</a:t>
            </a:r>
            <a:r>
              <a:rPr lang="zh-CN" altLang="en-US" sz="1600" b="1" dirty="0" smtClean="0">
                <a:solidFill>
                  <a:srgbClr val="C00000"/>
                </a:solidFill>
                <a:latin typeface="微软雅黑" panose="020B0503020204020204" pitchFamily="34" charset="-122"/>
                <a:ea typeface="微软雅黑" panose="020B0503020204020204" pitchFamily="34" charset="-122"/>
              </a:rPr>
              <a:t>识别率低的原因，</a:t>
            </a:r>
            <a:r>
              <a:rPr lang="zh-CN" altLang="en-US" sz="1600" b="1" dirty="0">
                <a:solidFill>
                  <a:srgbClr val="C00000"/>
                </a:solidFill>
                <a:latin typeface="微软雅黑" panose="020B0503020204020204" pitchFamily="34" charset="-122"/>
                <a:ea typeface="微软雅黑" panose="020B0503020204020204" pitchFamily="34" charset="-122"/>
              </a:rPr>
              <a:t>改进现在程序</a:t>
            </a:r>
            <a:r>
              <a:rPr lang="zh-CN" altLang="en-US" sz="1600" b="1" dirty="0" smtClean="0">
                <a:solidFill>
                  <a:srgbClr val="C00000"/>
                </a:solidFill>
                <a:latin typeface="微软雅黑" panose="020B0503020204020204" pitchFamily="34" charset="-122"/>
                <a:ea typeface="微软雅黑" panose="020B0503020204020204" pitchFamily="34" charset="-122"/>
              </a:rPr>
              <a:t>效率</a:t>
            </a:r>
            <a:endParaRPr lang="en-US" altLang="zh-CN" sz="1600" b="1" dirty="0" smtClean="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smtClean="0">
                <a:solidFill>
                  <a:srgbClr val="C00000"/>
                </a:solidFill>
                <a:latin typeface="微软雅黑" panose="020B0503020204020204" pitchFamily="34" charset="-122"/>
                <a:ea typeface="微软雅黑" panose="020B0503020204020204" pitchFamily="34" charset="-122"/>
              </a:rPr>
              <a:t>引入评估参数对现有和未来数据做定量分析</a:t>
            </a:r>
            <a:endParaRPr lang="en-US" altLang="zh-CN" sz="1600" b="1" dirty="0" smtClean="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0114133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smtClean="0">
                <a:solidFill>
                  <a:schemeClr val="bg2">
                    <a:lumMod val="10000"/>
                  </a:schemeClr>
                </a:solidFill>
                <a:latin typeface="微软雅黑" panose="020B0503020204020204" pitchFamily="34" charset="-122"/>
                <a:ea typeface="微软雅黑" panose="020B0503020204020204" pitchFamily="34" charset="-122"/>
              </a:rPr>
              <a:t>2</a:t>
            </a: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smtClean="0">
                <a:solidFill>
                  <a:schemeClr val="bg2">
                    <a:lumMod val="10000"/>
                  </a:schemeClr>
                </a:solidFill>
                <a:latin typeface="微软雅黑" panose="020B0503020204020204" pitchFamily="34" charset="-122"/>
                <a:ea typeface="微软雅黑" panose="020B0503020204020204" pitchFamily="34" charset="-122"/>
              </a:rPr>
              <a:t>23</a:t>
            </a: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号讨论</a:t>
            </a:r>
            <a:r>
              <a:rPr lang="en-US" altLang="zh-CN" sz="4000" b="1" dirty="0" smtClean="0">
                <a:solidFill>
                  <a:schemeClr val="bg2">
                    <a:lumMod val="10000"/>
                  </a:schemeClr>
                </a:solidFill>
                <a:latin typeface="微软雅黑" panose="020B0503020204020204" pitchFamily="34" charset="-122"/>
                <a:ea typeface="微软雅黑" panose="020B0503020204020204" pitchFamily="34" charset="-122"/>
              </a:rPr>
              <a:t>Memo</a:t>
            </a:r>
            <a:endParaRPr lang="en-US" altLang="zh-CN" sz="4000" dirty="0" smtClean="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525114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未来工作</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rPr>
              <a:t>倍速算法自身机制对于语音识别影响程度的机理</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rPr>
              <a:t>随着倍速偏离正常值程度的增加，</a:t>
            </a:r>
            <a:r>
              <a:rPr lang="en-US" altLang="zh-CN" sz="1600" dirty="0" smtClean="0">
                <a:solidFill>
                  <a:prstClr val="black"/>
                </a:solidFill>
                <a:latin typeface="微软雅黑" panose="020B0503020204020204" pitchFamily="34" charset="-122"/>
                <a:ea typeface="微软雅黑" panose="020B0503020204020204" pitchFamily="34" charset="-122"/>
              </a:rPr>
              <a:t>ASR</a:t>
            </a:r>
            <a:r>
              <a:rPr lang="zh-CN" altLang="en-US" sz="1600" dirty="0" smtClean="0">
                <a:solidFill>
                  <a:prstClr val="black"/>
                </a:solidFill>
                <a:latin typeface="微软雅黑" panose="020B0503020204020204" pitchFamily="34" charset="-122"/>
                <a:ea typeface="微软雅黑" panose="020B0503020204020204" pitchFamily="34" charset="-122"/>
              </a:rPr>
              <a:t>识别影响程度变化的规律（线性</a:t>
            </a:r>
            <a:r>
              <a:rPr lang="en-US" altLang="zh-CN" sz="1600" dirty="0" smtClean="0">
                <a:solidFill>
                  <a:prstClr val="black"/>
                </a:solidFill>
                <a:latin typeface="微软雅黑" panose="020B0503020204020204" pitchFamily="34" charset="-122"/>
                <a:ea typeface="微软雅黑" panose="020B0503020204020204" pitchFamily="34" charset="-122"/>
              </a:rPr>
              <a:t>or</a:t>
            </a:r>
            <a:r>
              <a:rPr lang="zh-CN" altLang="en-US" sz="1600" dirty="0" smtClean="0">
                <a:solidFill>
                  <a:prstClr val="black"/>
                </a:solidFill>
                <a:latin typeface="微软雅黑" panose="020B0503020204020204" pitchFamily="34" charset="-122"/>
                <a:ea typeface="微软雅黑" panose="020B0503020204020204" pitchFamily="34" charset="-122"/>
              </a:rPr>
              <a:t>指数）</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rPr>
              <a:t>倍速算法在语义学或语言学上对</a:t>
            </a:r>
            <a:r>
              <a:rPr lang="en-US" altLang="zh-CN" sz="1600" dirty="0" smtClean="0">
                <a:solidFill>
                  <a:prstClr val="black"/>
                </a:solidFill>
                <a:latin typeface="微软雅黑" panose="020B0503020204020204" pitchFamily="34" charset="-122"/>
                <a:ea typeface="微软雅黑" panose="020B0503020204020204" pitchFamily="34" charset="-122"/>
              </a:rPr>
              <a:t>ASR</a:t>
            </a:r>
            <a:r>
              <a:rPr lang="zh-CN" altLang="en-US" sz="1600" dirty="0" smtClean="0">
                <a:solidFill>
                  <a:prstClr val="black"/>
                </a:solidFill>
                <a:latin typeface="微软雅黑" panose="020B0503020204020204" pitchFamily="34" charset="-122"/>
                <a:ea typeface="微软雅黑" panose="020B0503020204020204" pitchFamily="34" charset="-122"/>
              </a:rPr>
              <a:t>识别影响的机理（单词重叠或过慢）</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rPr>
              <a:t>细粒度执行评估实验（倍速</a:t>
            </a:r>
            <a:r>
              <a:rPr lang="en-US" altLang="zh-CN" sz="1600" dirty="0" smtClean="0">
                <a:solidFill>
                  <a:prstClr val="black"/>
                </a:solidFill>
                <a:latin typeface="微软雅黑" panose="020B0503020204020204" pitchFamily="34" charset="-122"/>
                <a:ea typeface="微软雅黑" panose="020B0503020204020204" pitchFamily="34" charset="-122"/>
              </a:rPr>
              <a:t>0.5 1</a:t>
            </a:r>
            <a:r>
              <a:rPr lang="zh-CN" altLang="en-US" sz="1600" dirty="0" smtClean="0">
                <a:solidFill>
                  <a:prstClr val="black"/>
                </a:solidFill>
                <a:latin typeface="微软雅黑" panose="020B0503020204020204" pitchFamily="34" charset="-122"/>
                <a:ea typeface="微软雅黑" panose="020B0503020204020204" pitchFamily="34" charset="-122"/>
              </a:rPr>
              <a:t>等变化为</a:t>
            </a:r>
            <a:r>
              <a:rPr lang="en-US" altLang="zh-CN" sz="1600" dirty="0" smtClean="0">
                <a:solidFill>
                  <a:prstClr val="black"/>
                </a:solidFill>
                <a:latin typeface="微软雅黑" panose="020B0503020204020204" pitchFamily="34" charset="-122"/>
                <a:ea typeface="微软雅黑" panose="020B0503020204020204" pitchFamily="34" charset="-122"/>
              </a:rPr>
              <a:t>0.5</a:t>
            </a:r>
            <a:r>
              <a:rPr lang="zh-CN" altLang="en-US" sz="1600" dirty="0" smtClean="0">
                <a:solidFill>
                  <a:prstClr val="black"/>
                </a:solidFill>
                <a:latin typeface="微软雅黑" panose="020B0503020204020204" pitchFamily="34" charset="-122"/>
                <a:ea typeface="微软雅黑" panose="020B0503020204020204" pitchFamily="34" charset="-122"/>
              </a:rPr>
              <a:t>、</a:t>
            </a:r>
            <a:r>
              <a:rPr lang="en-US" altLang="zh-CN" sz="1600" dirty="0" smtClean="0">
                <a:solidFill>
                  <a:prstClr val="black"/>
                </a:solidFill>
                <a:latin typeface="微软雅黑" panose="020B0503020204020204" pitchFamily="34" charset="-122"/>
                <a:ea typeface="微软雅黑" panose="020B0503020204020204" pitchFamily="34" charset="-122"/>
              </a:rPr>
              <a:t>0.75</a:t>
            </a:r>
            <a:r>
              <a:rPr lang="zh-CN" altLang="en-US" sz="1600" dirty="0" smtClean="0">
                <a:solidFill>
                  <a:prstClr val="black"/>
                </a:solidFill>
                <a:latin typeface="微软雅黑" panose="020B0503020204020204" pitchFamily="34" charset="-122"/>
                <a:ea typeface="微软雅黑" panose="020B0503020204020204" pitchFamily="34" charset="-122"/>
              </a:rPr>
              <a:t>、</a:t>
            </a:r>
            <a:r>
              <a:rPr lang="en-US" altLang="zh-CN" sz="1600" dirty="0" smtClean="0">
                <a:solidFill>
                  <a:prstClr val="black"/>
                </a:solidFill>
                <a:latin typeface="微软雅黑" panose="020B0503020204020204" pitchFamily="34" charset="-122"/>
                <a:ea typeface="微软雅黑" panose="020B0503020204020204" pitchFamily="34" charset="-122"/>
              </a:rPr>
              <a:t>1</a:t>
            </a:r>
            <a:r>
              <a:rPr lang="zh-CN" altLang="en-US" sz="1600" dirty="0" smtClean="0">
                <a:solidFill>
                  <a:prstClr val="black"/>
                </a:solidFill>
                <a:latin typeface="微软雅黑" panose="020B0503020204020204" pitchFamily="34" charset="-122"/>
                <a:ea typeface="微软雅黑" panose="020B0503020204020204" pitchFamily="34" charset="-122"/>
              </a:rPr>
              <a:t>、</a:t>
            </a:r>
            <a:r>
              <a:rPr lang="en-US" altLang="zh-CN" sz="1600" dirty="0" smtClean="0">
                <a:solidFill>
                  <a:prstClr val="black"/>
                </a:solidFill>
                <a:latin typeface="微软雅黑" panose="020B0503020204020204" pitchFamily="34" charset="-122"/>
                <a:ea typeface="微软雅黑" panose="020B0503020204020204" pitchFamily="34" charset="-122"/>
              </a:rPr>
              <a:t>1.25</a:t>
            </a:r>
            <a:r>
              <a:rPr lang="zh-CN" altLang="en-US" sz="1600" dirty="0" smtClean="0">
                <a:solidFill>
                  <a:prstClr val="black"/>
                </a:solidFill>
                <a:latin typeface="微软雅黑" panose="020B0503020204020204" pitchFamily="34" charset="-122"/>
                <a:ea typeface="微软雅黑" panose="020B0503020204020204" pitchFamily="34" charset="-122"/>
              </a:rPr>
              <a:t>、</a:t>
            </a:r>
            <a:r>
              <a:rPr lang="en-US" altLang="zh-CN" sz="1600" dirty="0" smtClean="0">
                <a:solidFill>
                  <a:prstClr val="black"/>
                </a:solidFill>
                <a:latin typeface="微软雅黑" panose="020B0503020204020204" pitchFamily="34" charset="-122"/>
                <a:ea typeface="微软雅黑" panose="020B0503020204020204" pitchFamily="34" charset="-122"/>
              </a:rPr>
              <a:t>1.5</a:t>
            </a:r>
            <a:r>
              <a:rPr lang="zh-CN" altLang="en-US" sz="1600" dirty="0" smtClean="0">
                <a:solidFill>
                  <a:prstClr val="black"/>
                </a:solidFill>
                <a:latin typeface="微软雅黑" panose="020B0503020204020204" pitchFamily="34" charset="-122"/>
                <a:ea typeface="微软雅黑" panose="020B0503020204020204" pitchFamily="34" charset="-122"/>
              </a:rPr>
              <a:t>、</a:t>
            </a:r>
            <a:r>
              <a:rPr lang="en-US" altLang="zh-CN" sz="1600" dirty="0" smtClean="0">
                <a:solidFill>
                  <a:prstClr val="black"/>
                </a:solidFill>
                <a:latin typeface="微软雅黑" panose="020B0503020204020204" pitchFamily="34" charset="-122"/>
                <a:ea typeface="微软雅黑" panose="020B0503020204020204" pitchFamily="34" charset="-122"/>
              </a:rPr>
              <a:t>1.75</a:t>
            </a:r>
            <a:r>
              <a:rPr lang="zh-CN" altLang="en-US" sz="1600" dirty="0" smtClean="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smtClean="0">
                <a:solidFill>
                  <a:prstClr val="black"/>
                </a:solidFill>
                <a:latin typeface="微软雅黑" panose="020B0503020204020204" pitchFamily="34" charset="-122"/>
                <a:ea typeface="微软雅黑" panose="020B0503020204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smtClean="0">
                <a:latin typeface="微软雅黑" panose="020B0503020204020204" pitchFamily="34" charset="-122"/>
                <a:ea typeface="微软雅黑" panose="020B0503020204020204" pitchFamily="34" charset="-122"/>
              </a:rPr>
              <a:t>挖掘</a:t>
            </a:r>
            <a:r>
              <a:rPr lang="en-US" altLang="zh-CN" sz="1600" dirty="0" smtClean="0">
                <a:latin typeface="微软雅黑" panose="020B0503020204020204" pitchFamily="34" charset="-122"/>
                <a:ea typeface="微软雅黑" panose="020B0503020204020204" pitchFamily="34" charset="-122"/>
              </a:rPr>
              <a:t>Google ASR</a:t>
            </a:r>
            <a:r>
              <a:rPr lang="zh-CN" altLang="en-US" sz="1600" dirty="0" smtClean="0">
                <a:latin typeface="微软雅黑" panose="020B0503020204020204" pitchFamily="34" charset="-122"/>
                <a:ea typeface="微软雅黑" panose="020B0503020204020204" pitchFamily="34" charset="-122"/>
              </a:rPr>
              <a:t>识别率低的原因，</a:t>
            </a:r>
            <a:r>
              <a:rPr lang="zh-CN" altLang="en-US" sz="1600" dirty="0">
                <a:latin typeface="微软雅黑" panose="020B0503020204020204" pitchFamily="34" charset="-122"/>
                <a:ea typeface="微软雅黑" panose="020B0503020204020204" pitchFamily="34" charset="-122"/>
              </a:rPr>
              <a:t>改进现在程序</a:t>
            </a:r>
            <a:r>
              <a:rPr lang="zh-CN" altLang="en-US" sz="1600" dirty="0" smtClean="0">
                <a:latin typeface="微软雅黑" panose="020B0503020204020204" pitchFamily="34" charset="-122"/>
                <a:ea typeface="微软雅黑" panose="020B0503020204020204" pitchFamily="34" charset="-122"/>
              </a:rPr>
              <a:t>效率</a:t>
            </a:r>
            <a:endParaRPr lang="en-US" altLang="zh-CN" sz="1600" dirty="0" smtClean="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smtClean="0">
                <a:latin typeface="微软雅黑" panose="020B0503020204020204" pitchFamily="34" charset="-122"/>
                <a:ea typeface="微软雅黑" panose="020B0503020204020204" pitchFamily="34" charset="-122"/>
              </a:rPr>
              <a:t>引入评估参数对现有和未来数据做定量分析</a:t>
            </a:r>
            <a:endParaRPr lang="en-US" altLang="zh-CN" sz="1600" dirty="0" smtClean="0">
              <a:latin typeface="微软雅黑" panose="020B0503020204020204" pitchFamily="34" charset="-122"/>
              <a:ea typeface="微软雅黑" panose="020B0503020204020204" pitchFamily="34" charset="-122"/>
            </a:endParaRPr>
          </a:p>
          <a:p>
            <a:pPr>
              <a:lnSpc>
                <a:spcPct val="200000"/>
              </a:lnSpc>
            </a:pPr>
            <a:r>
              <a:rPr lang="en-US" altLang="zh-CN" sz="1600" smtClean="0">
                <a:solidFill>
                  <a:srgbClr val="C00000"/>
                </a:solidFill>
                <a:latin typeface="微软雅黑" panose="020B0503020204020204" pitchFamily="34" charset="-122"/>
                <a:ea typeface="微软雅黑" panose="020B0503020204020204" pitchFamily="34" charset="-122"/>
              </a:rPr>
              <a:t>Ps</a:t>
            </a:r>
            <a:r>
              <a:rPr lang="en-US" altLang="zh-CN" sz="1600" dirty="0" smtClean="0">
                <a:solidFill>
                  <a:srgbClr val="C00000"/>
                </a:solidFill>
                <a:latin typeface="微软雅黑" panose="020B0503020204020204" pitchFamily="34" charset="-122"/>
                <a:ea typeface="微软雅黑" panose="020B0503020204020204" pitchFamily="34" charset="-122"/>
              </a:rPr>
              <a:t>. </a:t>
            </a:r>
            <a:r>
              <a:rPr lang="zh-CN" altLang="en-US" sz="1600" dirty="0" smtClean="0">
                <a:solidFill>
                  <a:srgbClr val="C00000"/>
                </a:solidFill>
                <a:latin typeface="微软雅黑" panose="020B0503020204020204" pitchFamily="34" charset="-122"/>
                <a:ea typeface="微软雅黑" panose="020B0503020204020204" pitchFamily="34" charset="-122"/>
              </a:rPr>
              <a:t>测试样本先不加唤醒词</a:t>
            </a:r>
            <a:endParaRPr lang="en-US" altLang="zh-CN" sz="1600" dirty="0" smtClean="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5486810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smtClean="0">
                <a:solidFill>
                  <a:schemeClr val="bg2">
                    <a:lumMod val="10000"/>
                  </a:schemeClr>
                </a:solidFill>
                <a:latin typeface="微软雅黑" panose="020B0503020204020204" pitchFamily="34" charset="-122"/>
                <a:ea typeface="微软雅黑" panose="020B0503020204020204" pitchFamily="34" charset="-122"/>
              </a:rPr>
              <a:t>4</a:t>
            </a: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1</a:t>
            </a: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号讨论</a:t>
            </a:r>
            <a:r>
              <a:rPr lang="en-US" altLang="zh-CN" sz="4000" b="1" dirty="0" smtClean="0">
                <a:solidFill>
                  <a:schemeClr val="bg2">
                    <a:lumMod val="10000"/>
                  </a:schemeClr>
                </a:solidFill>
                <a:latin typeface="微软雅黑" panose="020B0503020204020204" pitchFamily="34" charset="-122"/>
                <a:ea typeface="微软雅黑" panose="020B0503020204020204" pitchFamily="34" charset="-122"/>
              </a:rPr>
              <a:t>Memo</a:t>
            </a:r>
            <a:endParaRPr lang="en-US" altLang="zh-CN" sz="4000" dirty="0" smtClean="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7988417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讨论内容</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smtClean="0">
                <a:solidFill>
                  <a:prstClr val="black"/>
                </a:solidFill>
                <a:latin typeface="微软雅黑" panose="020B0503020204020204" pitchFamily="34" charset="-122"/>
                <a:ea typeface="微软雅黑" panose="020B0503020204020204" pitchFamily="34" charset="-122"/>
              </a:rPr>
              <a:t>Paper1</a:t>
            </a:r>
            <a:r>
              <a:rPr lang="zh-CN" altLang="en-US" sz="1600" b="1" dirty="0" smtClean="0">
                <a:solidFill>
                  <a:prstClr val="black"/>
                </a:solidFill>
                <a:latin typeface="微软雅黑" panose="020B0503020204020204" pitchFamily="34" charset="-122"/>
                <a:ea typeface="微软雅黑" panose="020B0503020204020204" pitchFamily="34" charset="-122"/>
              </a:rPr>
              <a:t>：“</a:t>
            </a:r>
            <a:r>
              <a:rPr lang="en-US" altLang="zh-CN" sz="1600" dirty="0" smtClean="0">
                <a:solidFill>
                  <a:prstClr val="black"/>
                </a:solidFill>
                <a:latin typeface="微软雅黑" panose="020B0503020204020204" pitchFamily="34" charset="-122"/>
                <a:ea typeface="微软雅黑" panose="020B0503020204020204" pitchFamily="34" charset="-122"/>
              </a:rPr>
              <a:t>Speech </a:t>
            </a:r>
            <a:r>
              <a:rPr lang="en-US" altLang="zh-CN" sz="1600" dirty="0">
                <a:solidFill>
                  <a:prstClr val="black"/>
                </a:solidFill>
                <a:latin typeface="微软雅黑" panose="020B0503020204020204" pitchFamily="34" charset="-122"/>
                <a:ea typeface="微软雅黑" panose="020B0503020204020204" pitchFamily="34" charset="-122"/>
              </a:rPr>
              <a:t>Coding and Audio Preprocessing for Mitigating and Detecting </a:t>
            </a:r>
            <a:r>
              <a:rPr lang="en-US" altLang="zh-CN" sz="1600" dirty="0" smtClean="0">
                <a:solidFill>
                  <a:prstClr val="black"/>
                </a:solidFill>
                <a:latin typeface="微软雅黑" panose="020B0503020204020204" pitchFamily="34" charset="-122"/>
                <a:ea typeface="微软雅黑" panose="020B0503020204020204" pitchFamily="34" charset="-122"/>
              </a:rPr>
              <a:t>Audio Adversarial </a:t>
            </a:r>
            <a:r>
              <a:rPr lang="en-US" altLang="zh-CN" sz="1600" dirty="0">
                <a:solidFill>
                  <a:prstClr val="black"/>
                </a:solidFill>
                <a:latin typeface="微软雅黑" panose="020B0503020204020204" pitchFamily="34" charset="-122"/>
                <a:ea typeface="微软雅黑" panose="020B0503020204020204" pitchFamily="34" charset="-122"/>
              </a:rPr>
              <a:t>Examples on Automatic Speech </a:t>
            </a:r>
            <a:r>
              <a:rPr lang="en-US" altLang="zh-CN" sz="1600" dirty="0" smtClean="0">
                <a:solidFill>
                  <a:prstClr val="black"/>
                </a:solidFill>
                <a:latin typeface="微软雅黑" panose="020B0503020204020204" pitchFamily="34" charset="-122"/>
                <a:ea typeface="微软雅黑" panose="020B0503020204020204" pitchFamily="34" charset="-122"/>
              </a:rPr>
              <a:t>Recognition</a:t>
            </a:r>
            <a:r>
              <a:rPr lang="zh-CN" altLang="en-US" sz="1600" dirty="0" smtClean="0">
                <a:solidFill>
                  <a:prstClr val="black"/>
                </a:solidFill>
                <a:latin typeface="微软雅黑" panose="020B0503020204020204" pitchFamily="34" charset="-122"/>
                <a:ea typeface="微软雅黑" panose="020B0503020204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smtClean="0">
                <a:solidFill>
                  <a:prstClr val="black"/>
                </a:solidFill>
                <a:latin typeface="微软雅黑" panose="020B0503020204020204" pitchFamily="34" charset="-122"/>
                <a:ea typeface="微软雅黑" panose="020B0503020204020204" pitchFamily="34" charset="-122"/>
              </a:rPr>
              <a:t>Paper2</a:t>
            </a:r>
            <a:r>
              <a:rPr lang="zh-CN" altLang="en-US" sz="1600" b="1" dirty="0" smtClean="0">
                <a:solidFill>
                  <a:prstClr val="black"/>
                </a:solidFill>
                <a:latin typeface="微软雅黑" panose="020B0503020204020204" pitchFamily="34" charset="-122"/>
                <a:ea typeface="微软雅黑" panose="020B0503020204020204" pitchFamily="34" charset="-122"/>
              </a:rPr>
              <a:t>：</a:t>
            </a:r>
            <a:r>
              <a:rPr lang="zh-CN" altLang="en-US" sz="1600" i="1" dirty="0" smtClean="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DOMPTEUR: Taming Audio Adversarial </a:t>
            </a:r>
            <a:r>
              <a:rPr lang="en-US" altLang="zh-CN" sz="1600" dirty="0" smtClean="0">
                <a:solidFill>
                  <a:prstClr val="black"/>
                </a:solidFill>
                <a:latin typeface="微软雅黑" panose="020B0503020204020204" pitchFamily="34" charset="-122"/>
                <a:ea typeface="微软雅黑" panose="020B0503020204020204" pitchFamily="34" charset="-122"/>
              </a:rPr>
              <a:t>Examples with </a:t>
            </a:r>
            <a:r>
              <a:rPr lang="en-US" altLang="zh-CN" sz="1600" dirty="0">
                <a:solidFill>
                  <a:prstClr val="black"/>
                </a:solidFill>
                <a:latin typeface="微软雅黑" panose="020B0503020204020204" pitchFamily="34" charset="-122"/>
                <a:ea typeface="微软雅黑" panose="020B0503020204020204" pitchFamily="34" charset="-122"/>
              </a:rPr>
              <a:t>Psychoacoustic Compression</a:t>
            </a:r>
            <a:r>
              <a:rPr lang="zh-CN" altLang="en-US" sz="1600" dirty="0" smtClean="0">
                <a:solidFill>
                  <a:prstClr val="black"/>
                </a:solidFill>
                <a:latin typeface="微软雅黑" panose="020B0503020204020204" pitchFamily="34" charset="-122"/>
                <a:ea typeface="微软雅黑" panose="020B0503020204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smtClean="0">
                <a:solidFill>
                  <a:prstClr val="black"/>
                </a:solidFill>
                <a:latin typeface="微软雅黑" panose="020B0503020204020204" pitchFamily="34" charset="-122"/>
                <a:ea typeface="微软雅黑" panose="020B0503020204020204" pitchFamily="34" charset="-122"/>
              </a:rPr>
              <a:t>结论</a:t>
            </a:r>
            <a:r>
              <a:rPr lang="en-US" altLang="zh-CN" sz="1600" b="1" dirty="0" smtClean="0">
                <a:solidFill>
                  <a:prstClr val="black"/>
                </a:solidFill>
                <a:latin typeface="微软雅黑" panose="020B0503020204020204" pitchFamily="34" charset="-122"/>
                <a:ea typeface="微软雅黑" panose="020B0503020204020204" pitchFamily="34" charset="-122"/>
              </a:rPr>
              <a:t>1</a:t>
            </a:r>
            <a:r>
              <a:rPr lang="zh-CN" altLang="en-US" sz="1600" dirty="0" smtClean="0">
                <a:solidFill>
                  <a:prstClr val="black"/>
                </a:solidFill>
                <a:latin typeface="微软雅黑" panose="020B0503020204020204" pitchFamily="34" charset="-122"/>
                <a:ea typeface="微软雅黑" panose="020B0503020204020204" pitchFamily="34" charset="-122"/>
              </a:rPr>
              <a:t>：压缩算法对于未考虑此类预处理过程的攻击有影响，但是对于未经过此类预处理过的语料库训练的</a:t>
            </a:r>
            <a:r>
              <a:rPr lang="en-US" altLang="zh-CN" sz="1600" dirty="0" smtClean="0">
                <a:solidFill>
                  <a:prstClr val="black"/>
                </a:solidFill>
                <a:latin typeface="微软雅黑" panose="020B0503020204020204" pitchFamily="34" charset="-122"/>
                <a:ea typeface="微软雅黑" panose="020B0503020204020204" pitchFamily="34" charset="-122"/>
              </a:rPr>
              <a:t>ASR</a:t>
            </a:r>
            <a:r>
              <a:rPr lang="zh-CN" altLang="en-US" sz="1600" dirty="0" smtClean="0">
                <a:solidFill>
                  <a:prstClr val="black"/>
                </a:solidFill>
                <a:latin typeface="微软雅黑" panose="020B0503020204020204" pitchFamily="34" charset="-122"/>
                <a:ea typeface="微软雅黑" panose="020B0503020204020204" pitchFamily="34" charset="-122"/>
              </a:rPr>
              <a:t>的正常功能也有影响。因此此类防御方法必须要求</a:t>
            </a:r>
            <a:r>
              <a:rPr lang="en-US" altLang="zh-CN" sz="1600" dirty="0" smtClean="0">
                <a:solidFill>
                  <a:prstClr val="black"/>
                </a:solidFill>
                <a:latin typeface="微软雅黑" panose="020B0503020204020204" pitchFamily="34" charset="-122"/>
                <a:ea typeface="微软雅黑" panose="020B0503020204020204" pitchFamily="34" charset="-122"/>
              </a:rPr>
              <a:t>ASR</a:t>
            </a:r>
            <a:r>
              <a:rPr lang="zh-CN" altLang="en-US" sz="1600" dirty="0" smtClean="0">
                <a:solidFill>
                  <a:prstClr val="black"/>
                </a:solidFill>
                <a:latin typeface="微软雅黑" panose="020B0503020204020204" pitchFamily="34" charset="-122"/>
                <a:ea typeface="微软雅黑" panose="020B0503020204020204" pitchFamily="34" charset="-122"/>
              </a:rPr>
              <a:t>的训练样本为经过预处理过程后的数据。</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smtClean="0">
                <a:solidFill>
                  <a:prstClr val="black"/>
                </a:solidFill>
                <a:latin typeface="微软雅黑" panose="020B0503020204020204" pitchFamily="34" charset="-122"/>
                <a:ea typeface="微软雅黑" panose="020B0503020204020204" pitchFamily="34" charset="-122"/>
              </a:rPr>
              <a:t>结论</a:t>
            </a:r>
            <a:r>
              <a:rPr lang="en-US" altLang="zh-CN" sz="1600" b="1" dirty="0" smtClean="0">
                <a:solidFill>
                  <a:prstClr val="black"/>
                </a:solidFill>
                <a:latin typeface="微软雅黑" panose="020B0503020204020204" pitchFamily="34" charset="-122"/>
                <a:ea typeface="微软雅黑" panose="020B0503020204020204" pitchFamily="34" charset="-122"/>
              </a:rPr>
              <a:t>2</a:t>
            </a:r>
            <a:r>
              <a:rPr lang="zh-CN" altLang="en-US" sz="1600" dirty="0" smtClean="0">
                <a:solidFill>
                  <a:prstClr val="black"/>
                </a:solidFill>
                <a:latin typeface="微软雅黑" panose="020B0503020204020204" pitchFamily="34" charset="-122"/>
                <a:ea typeface="微软雅黑" panose="020B0503020204020204" pitchFamily="34" charset="-122"/>
              </a:rPr>
              <a:t>：这两篇文章不管是研究的</a:t>
            </a:r>
            <a:r>
              <a:rPr lang="en-US" altLang="zh-CN" sz="1600" dirty="0" smtClean="0">
                <a:solidFill>
                  <a:prstClr val="black"/>
                </a:solidFill>
                <a:latin typeface="微软雅黑" panose="020B0503020204020204" pitchFamily="34" charset="-122"/>
                <a:ea typeface="微软雅黑" panose="020B0503020204020204" pitchFamily="34" charset="-122"/>
              </a:rPr>
              <a:t>AE</a:t>
            </a:r>
            <a:r>
              <a:rPr lang="zh-CN" altLang="en-US" sz="1600" dirty="0" smtClean="0">
                <a:solidFill>
                  <a:prstClr val="black"/>
                </a:solidFill>
                <a:latin typeface="微软雅黑" panose="020B0503020204020204" pitchFamily="34" charset="-122"/>
                <a:ea typeface="微软雅黑" panose="020B0503020204020204" pitchFamily="34" charset="-122"/>
              </a:rPr>
              <a:t>攻击方式，还是研究的预处理过程算法，考虑得都不全面。实验做的也不</a:t>
            </a:r>
            <a:r>
              <a:rPr lang="en-US" altLang="zh-CN" sz="1600" dirty="0" smtClean="0">
                <a:solidFill>
                  <a:prstClr val="black"/>
                </a:solidFill>
                <a:latin typeface="微软雅黑" panose="020B0503020204020204" pitchFamily="34" charset="-122"/>
                <a:ea typeface="微软雅黑" panose="020B0503020204020204" pitchFamily="34" charset="-122"/>
              </a:rPr>
              <a:t>solid</a:t>
            </a:r>
            <a:r>
              <a:rPr lang="zh-CN" altLang="en-US" sz="1600" dirty="0" smtClean="0">
                <a:solidFill>
                  <a:prstClr val="black"/>
                </a:solidFill>
                <a:latin typeface="微软雅黑" panose="020B0503020204020204" pitchFamily="34" charset="-122"/>
                <a:ea typeface="微软雅黑" panose="020B0503020204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3140970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讨论内容</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smtClean="0">
                <a:solidFill>
                  <a:prstClr val="black"/>
                </a:solidFill>
                <a:latin typeface="微软雅黑" panose="020B0503020204020204" pitchFamily="34" charset="-122"/>
                <a:ea typeface="微软雅黑" panose="020B0503020204020204" pitchFamily="34" charset="-122"/>
              </a:rPr>
              <a:t>思考</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dirty="0" smtClean="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基于预处理算法的防御方法的本质是找一个“全能滤波器”。</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）此“全能滤波器是否存在？”；</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）如何验证攻击不成功（悖论）？</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smtClean="0">
                <a:solidFill>
                  <a:prstClr val="black"/>
                </a:solidFill>
                <a:latin typeface="微软雅黑" panose="020B0503020204020204" pitchFamily="34" charset="-122"/>
                <a:ea typeface="微软雅黑" panose="020B0503020204020204" pitchFamily="34" charset="-122"/>
              </a:rPr>
              <a:t>思考</a:t>
            </a:r>
            <a:r>
              <a:rPr lang="en-US" altLang="zh-CN" sz="1600" b="1" dirty="0" smtClean="0">
                <a:solidFill>
                  <a:prstClr val="black"/>
                </a:solidFill>
                <a:latin typeface="微软雅黑" panose="020B0503020204020204" pitchFamily="34" charset="-122"/>
                <a:ea typeface="微软雅黑" panose="020B0503020204020204" pitchFamily="34" charset="-122"/>
              </a:rPr>
              <a:t>2</a:t>
            </a:r>
            <a:r>
              <a:rPr lang="zh-CN" altLang="en-US" sz="1600" b="1" dirty="0" smtClean="0">
                <a:solidFill>
                  <a:prstClr val="black"/>
                </a:solidFill>
                <a:latin typeface="微软雅黑" panose="020B0503020204020204" pitchFamily="34" charset="-122"/>
                <a:ea typeface="微软雅黑" panose="020B0503020204020204" pitchFamily="34" charset="-122"/>
              </a:rPr>
              <a:t>：</a:t>
            </a:r>
            <a:r>
              <a:rPr lang="zh-CN" altLang="en-US" sz="1600" dirty="0" smtClean="0">
                <a:solidFill>
                  <a:prstClr val="black"/>
                </a:solidFill>
                <a:latin typeface="微软雅黑" panose="020B0503020204020204" pitchFamily="34" charset="-122"/>
                <a:ea typeface="微软雅黑" panose="020B0503020204020204" pitchFamily="34" charset="-122"/>
              </a:rPr>
              <a:t>基于预处理算法的攻击方法要比防御更直接，更不容被质疑</a:t>
            </a:r>
            <a:r>
              <a:rPr lang="zh-CN" altLang="en-US" sz="1600" b="1" dirty="0" smtClean="0">
                <a:solidFill>
                  <a:prstClr val="black"/>
                </a:solidFill>
                <a:latin typeface="微软雅黑" panose="020B0503020204020204" pitchFamily="34" charset="-122"/>
                <a:ea typeface="微软雅黑" panose="020B0503020204020204" pitchFamily="34" charset="-122"/>
              </a:rPr>
              <a:t>。</a:t>
            </a:r>
            <a:endParaRPr lang="en-US" altLang="zh-CN" sz="1600" b="1"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smtClean="0">
                <a:solidFill>
                  <a:prstClr val="black"/>
                </a:solidFill>
                <a:latin typeface="微软雅黑" panose="020B0503020204020204" pitchFamily="34" charset="-122"/>
                <a:ea typeface="微软雅黑" panose="020B0503020204020204" pitchFamily="34" charset="-122"/>
              </a:rPr>
              <a:t>Link</a:t>
            </a:r>
            <a:r>
              <a:rPr lang="zh-CN" altLang="en-US" sz="1600" b="1" dirty="0" smtClean="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rPr>
              <a:t>https://</a:t>
            </a:r>
            <a:r>
              <a:rPr lang="en-US" altLang="zh-CN" sz="1600" dirty="0" smtClean="0">
                <a:solidFill>
                  <a:prstClr val="black"/>
                </a:solidFill>
                <a:latin typeface="微软雅黑" panose="020B0503020204020204" pitchFamily="34" charset="-122"/>
                <a:ea typeface="微软雅黑" panose="020B0503020204020204" pitchFamily="34" charset="-122"/>
              </a:rPr>
              <a:t>www.youtube.com/watch?v=ZncTqqkFipE</a:t>
            </a:r>
            <a:r>
              <a:rPr lang="zh-CN" altLang="en-US" sz="1600" dirty="0" smtClean="0">
                <a:solidFill>
                  <a:prstClr val="black"/>
                </a:solidFill>
                <a:latin typeface="微软雅黑" panose="020B0503020204020204" pitchFamily="34" charset="-122"/>
                <a:ea typeface="微软雅黑" panose="020B0503020204020204" pitchFamily="34" charset="-122"/>
              </a:rPr>
              <a:t>（</a:t>
            </a:r>
            <a:r>
              <a:rPr lang="en-US" altLang="zh-CN" sz="1600" dirty="0" err="1" smtClean="0">
                <a:solidFill>
                  <a:prstClr val="black"/>
                </a:solidFill>
                <a:latin typeface="微软雅黑" panose="020B0503020204020204" pitchFamily="34" charset="-122"/>
                <a:ea typeface="微软雅黑" panose="020B0503020204020204" pitchFamily="34" charset="-122"/>
              </a:rPr>
              <a:t>carlini</a:t>
            </a:r>
            <a:r>
              <a:rPr lang="zh-CN" altLang="en-US" sz="1600" dirty="0">
                <a:solidFill>
                  <a:prstClr val="black"/>
                </a:solidFill>
                <a:latin typeface="微软雅黑" panose="020B0503020204020204" pitchFamily="34" charset="-122"/>
                <a:ea typeface="微软雅黑" panose="020B0503020204020204" pitchFamily="34" charset="-122"/>
              </a:rPr>
              <a:t>演讲</a:t>
            </a:r>
            <a:r>
              <a:rPr lang="zh-CN" altLang="en-US" sz="1600" dirty="0" smtClean="0">
                <a:solidFill>
                  <a:prstClr val="black"/>
                </a:solidFill>
                <a:latin typeface="微软雅黑" panose="020B0503020204020204" pitchFamily="34" charset="-122"/>
                <a:ea typeface="微软雅黑" panose="020B0503020204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5590023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3057247"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波形图时域细节</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6388336" y="889825"/>
            <a:ext cx="4047464" cy="3022625"/>
          </a:xfrm>
          <a:prstGeom prst="rect">
            <a:avLst/>
          </a:prstGeom>
        </p:spPr>
      </p:pic>
      <p:sp>
        <p:nvSpPr>
          <p:cNvPr id="5" name="矩形 4">
            <a:extLst>
              <a:ext uri="{FF2B5EF4-FFF2-40B4-BE49-F238E27FC236}">
                <a16:creationId xmlns=""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smtClean="0">
                <a:solidFill>
                  <a:prstClr val="black"/>
                </a:solidFill>
                <a:latin typeface="微软雅黑" panose="020B0503020204020204" pitchFamily="34" charset="-122"/>
                <a:ea typeface="微软雅黑" panose="020B0503020204020204" pitchFamily="34" charset="-122"/>
              </a:rPr>
              <a:t>发现</a:t>
            </a:r>
            <a:r>
              <a:rPr lang="en-US" altLang="zh-CN" sz="1600" b="1" dirty="0" smtClean="0">
                <a:solidFill>
                  <a:prstClr val="black"/>
                </a:solidFill>
                <a:latin typeface="微软雅黑" panose="020B0503020204020204" pitchFamily="34" charset="-122"/>
                <a:ea typeface="微软雅黑" panose="020B0503020204020204" pitchFamily="34" charset="-122"/>
              </a:rPr>
              <a:t>1</a:t>
            </a:r>
            <a:r>
              <a:rPr lang="zh-CN" altLang="en-US" sz="1600" b="1" dirty="0" smtClean="0">
                <a:solidFill>
                  <a:prstClr val="black"/>
                </a:solidFill>
                <a:latin typeface="微软雅黑" panose="020B0503020204020204" pitchFamily="34" charset="-122"/>
                <a:ea typeface="微软雅黑" panose="020B0503020204020204" pitchFamily="34" charset="-122"/>
              </a:rPr>
              <a:t>：</a:t>
            </a:r>
            <a:r>
              <a:rPr lang="en-US" altLang="zh-CN" sz="1600" dirty="0" smtClean="0">
                <a:solidFill>
                  <a:prstClr val="black"/>
                </a:solidFill>
                <a:latin typeface="微软雅黑" panose="020B0503020204020204" pitchFamily="34" charset="-122"/>
                <a:ea typeface="微软雅黑" panose="020B0503020204020204" pitchFamily="34" charset="-122"/>
              </a:rPr>
              <a:t>PV</a:t>
            </a:r>
            <a:r>
              <a:rPr lang="zh-CN" altLang="en-US" sz="1600" dirty="0" smtClean="0">
                <a:solidFill>
                  <a:prstClr val="black"/>
                </a:solidFill>
                <a:latin typeface="微软雅黑" panose="020B0503020204020204" pitchFamily="34" charset="-122"/>
                <a:ea typeface="微软雅黑" panose="020B0503020204020204" pitchFamily="34" charset="-122"/>
              </a:rPr>
              <a:t>有放大突出部分的感觉</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smtClean="0">
                <a:solidFill>
                  <a:prstClr val="black"/>
                </a:solidFill>
                <a:latin typeface="微软雅黑" panose="020B0503020204020204" pitchFamily="34" charset="-122"/>
                <a:ea typeface="微软雅黑" panose="020B0503020204020204" pitchFamily="34" charset="-122"/>
              </a:rPr>
              <a:t>发现</a:t>
            </a:r>
            <a:r>
              <a:rPr lang="en-US" altLang="zh-CN" sz="1600" b="1" dirty="0" smtClean="0">
                <a:solidFill>
                  <a:prstClr val="black"/>
                </a:solidFill>
                <a:latin typeface="微软雅黑" panose="020B0503020204020204" pitchFamily="34" charset="-122"/>
                <a:ea typeface="微软雅黑" panose="020B0503020204020204" pitchFamily="34" charset="-122"/>
              </a:rPr>
              <a:t>2</a:t>
            </a:r>
            <a:r>
              <a:rPr lang="zh-CN" altLang="en-US" sz="1600" b="1" dirty="0" smtClean="0">
                <a:solidFill>
                  <a:prstClr val="black"/>
                </a:solidFill>
                <a:latin typeface="微软雅黑" panose="020B0503020204020204" pitchFamily="34" charset="-122"/>
                <a:ea typeface="微软雅黑" panose="020B0503020204020204" pitchFamily="34" charset="-122"/>
              </a:rPr>
              <a:t>：</a:t>
            </a:r>
            <a:r>
              <a:rPr lang="en-US" altLang="zh-CN" sz="1600" dirty="0" smtClean="0">
                <a:solidFill>
                  <a:prstClr val="black"/>
                </a:solidFill>
                <a:latin typeface="微软雅黑" panose="020B0503020204020204" pitchFamily="34" charset="-122"/>
                <a:ea typeface="微软雅黑" panose="020B0503020204020204" pitchFamily="34" charset="-122"/>
              </a:rPr>
              <a:t>OLA</a:t>
            </a:r>
            <a:r>
              <a:rPr lang="zh-CN" altLang="en-US" sz="1600" dirty="0" smtClean="0">
                <a:solidFill>
                  <a:prstClr val="black"/>
                </a:solidFill>
                <a:latin typeface="微软雅黑" panose="020B0503020204020204" pitchFamily="34" charset="-122"/>
                <a:ea typeface="微软雅黑" panose="020B0503020204020204" pitchFamily="34" charset="-122"/>
              </a:rPr>
              <a:t>时域上没什么变化</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smtClean="0">
                <a:solidFill>
                  <a:prstClr val="black"/>
                </a:solidFill>
                <a:latin typeface="微软雅黑" panose="020B0503020204020204" pitchFamily="34" charset="-122"/>
                <a:ea typeface="微软雅黑" panose="020B0503020204020204" pitchFamily="34" charset="-122"/>
              </a:rPr>
              <a:t>发现</a:t>
            </a:r>
            <a:r>
              <a:rPr lang="en-US" altLang="zh-CN" sz="1600" b="1" dirty="0" smtClean="0">
                <a:solidFill>
                  <a:prstClr val="black"/>
                </a:solidFill>
                <a:latin typeface="微软雅黑" panose="020B0503020204020204" pitchFamily="34" charset="-122"/>
                <a:ea typeface="微软雅黑" panose="020B0503020204020204" pitchFamily="34" charset="-122"/>
              </a:rPr>
              <a:t>3</a:t>
            </a:r>
            <a:r>
              <a:rPr lang="zh-CN" altLang="en-US" sz="1600" b="1" dirty="0" smtClean="0">
                <a:solidFill>
                  <a:prstClr val="black"/>
                </a:solidFill>
                <a:latin typeface="微软雅黑" panose="020B0503020204020204" pitchFamily="34" charset="-122"/>
                <a:ea typeface="微软雅黑" panose="020B0503020204020204" pitchFamily="34" charset="-122"/>
              </a:rPr>
              <a:t>：</a:t>
            </a:r>
            <a:r>
              <a:rPr lang="en-US" altLang="zh-CN" sz="1600" dirty="0" smtClean="0">
                <a:solidFill>
                  <a:prstClr val="black"/>
                </a:solidFill>
                <a:latin typeface="微软雅黑" panose="020B0503020204020204" pitchFamily="34" charset="-122"/>
                <a:ea typeface="微软雅黑" panose="020B0503020204020204" pitchFamily="34" charset="-122"/>
              </a:rPr>
              <a:t>WSOLA</a:t>
            </a:r>
            <a:r>
              <a:rPr lang="zh-CN" altLang="en-US" sz="1600" dirty="0" smtClean="0">
                <a:solidFill>
                  <a:prstClr val="black"/>
                </a:solidFill>
                <a:latin typeface="微软雅黑" panose="020B0503020204020204" pitchFamily="34" charset="-122"/>
                <a:ea typeface="微软雅黑" panose="020B0503020204020204" pitchFamily="34" charset="-122"/>
              </a:rPr>
              <a:t>时域上类似于</a:t>
            </a:r>
            <a:r>
              <a:rPr lang="zh-CN" altLang="en-US" sz="1600" dirty="0">
                <a:solidFill>
                  <a:prstClr val="black"/>
                </a:solidFill>
                <a:latin typeface="微软雅黑" panose="020B0503020204020204" pitchFamily="34" charset="-122"/>
                <a:ea typeface="微软雅黑" panose="020B0503020204020204" pitchFamily="34" charset="-122"/>
              </a:rPr>
              <a:t>平滑</a:t>
            </a:r>
            <a:r>
              <a:rPr lang="zh-CN" altLang="en-US" sz="1600" dirty="0" smtClean="0">
                <a:solidFill>
                  <a:prstClr val="black"/>
                </a:solidFill>
                <a:latin typeface="微软雅黑" panose="020B0503020204020204" pitchFamily="34" charset="-122"/>
                <a:ea typeface="微软雅黑" panose="020B0503020204020204" pitchFamily="34" charset="-122"/>
              </a:rPr>
              <a:t>滤波</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Ps. </a:t>
            </a:r>
            <a:r>
              <a:rPr lang="zh-CN" altLang="en-US" sz="1600" dirty="0" smtClean="0">
                <a:solidFill>
                  <a:prstClr val="black"/>
                </a:solidFill>
                <a:latin typeface="微软雅黑" panose="020B0503020204020204" pitchFamily="34" charset="-122"/>
                <a:ea typeface="微软雅黑" panose="020B0503020204020204" pitchFamily="34" charset="-122"/>
              </a:rPr>
              <a:t>准备绝对值</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stretch>
            <a:fillRect/>
          </a:stretch>
        </p:blipFill>
        <p:spPr>
          <a:xfrm>
            <a:off x="6548552" y="3912450"/>
            <a:ext cx="3727033" cy="2786170"/>
          </a:xfrm>
          <a:prstGeom prst="rect">
            <a:avLst/>
          </a:prstGeom>
        </p:spPr>
      </p:pic>
    </p:spTree>
    <p:extLst>
      <p:ext uri="{BB962C8B-B14F-4D97-AF65-F5344CB8AC3E}">
        <p14:creationId xmlns:p14="http://schemas.microsoft.com/office/powerpoint/2010/main" val="283757898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3877985"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细粒度实验初步结果</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smtClean="0">
                <a:solidFill>
                  <a:prstClr val="black"/>
                </a:solidFill>
                <a:latin typeface="微软雅黑" panose="020B0503020204020204" pitchFamily="34" charset="-122"/>
                <a:ea typeface="微软雅黑" panose="020B0503020204020204" pitchFamily="34" charset="-122"/>
              </a:rPr>
              <a:t>正常无处理样本可做到</a:t>
            </a:r>
            <a:r>
              <a:rPr lang="en-US" altLang="zh-CN" sz="1600" b="1" dirty="0" smtClean="0">
                <a:solidFill>
                  <a:prstClr val="black"/>
                </a:solidFill>
                <a:latin typeface="微软雅黑" panose="020B0503020204020204" pitchFamily="34" charset="-122"/>
                <a:ea typeface="微软雅黑" panose="020B0503020204020204" pitchFamily="34" charset="-122"/>
              </a:rPr>
              <a:t>100%</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太</a:t>
            </a:r>
            <a:r>
              <a:rPr lang="zh-CN" altLang="en-US" sz="1600" b="1" dirty="0" smtClean="0">
                <a:solidFill>
                  <a:prstClr val="black"/>
                </a:solidFill>
                <a:latin typeface="微软雅黑" panose="020B0503020204020204" pitchFamily="34" charset="-122"/>
                <a:ea typeface="微软雅黑" panose="020B0503020204020204" pitchFamily="34" charset="-122"/>
              </a:rPr>
              <a:t>慢或太快容易识别不出来</a:t>
            </a:r>
            <a:endParaRPr lang="en-US" altLang="zh-CN" sz="1600" b="1"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smtClean="0">
                <a:solidFill>
                  <a:prstClr val="black"/>
                </a:solidFill>
                <a:latin typeface="微软雅黑" panose="020B0503020204020204" pitchFamily="34" charset="-122"/>
                <a:ea typeface="微软雅黑" panose="020B0503020204020204" pitchFamily="34" charset="-122"/>
              </a:rPr>
              <a:t>粗看</a:t>
            </a:r>
            <a:r>
              <a:rPr lang="en-US" altLang="zh-CN" sz="1600" b="1" dirty="0" smtClean="0">
                <a:solidFill>
                  <a:prstClr val="black"/>
                </a:solidFill>
                <a:latin typeface="微软雅黑" panose="020B0503020204020204" pitchFamily="34" charset="-122"/>
                <a:ea typeface="微软雅黑" panose="020B0503020204020204" pitchFamily="34" charset="-122"/>
              </a:rPr>
              <a:t>OLA</a:t>
            </a:r>
            <a:r>
              <a:rPr lang="zh-CN" altLang="en-US" sz="1600" b="1" dirty="0" smtClean="0">
                <a:solidFill>
                  <a:prstClr val="black"/>
                </a:solidFill>
                <a:latin typeface="微软雅黑" panose="020B0503020204020204" pitchFamily="34" charset="-122"/>
                <a:ea typeface="微软雅黑" panose="020B0503020204020204" pitchFamily="34" charset="-122"/>
              </a:rPr>
              <a:t>效果最好，</a:t>
            </a:r>
            <a:r>
              <a:rPr lang="en-US" altLang="zh-CN" sz="1600" b="1" dirty="0" smtClean="0">
                <a:solidFill>
                  <a:prstClr val="black"/>
                </a:solidFill>
                <a:latin typeface="微软雅黑" panose="020B0503020204020204" pitchFamily="34" charset="-122"/>
                <a:ea typeface="微软雅黑" panose="020B0503020204020204" pitchFamily="34" charset="-122"/>
              </a:rPr>
              <a:t>OLA&gt;WSOLA&gt;PV</a:t>
            </a:r>
            <a:r>
              <a:rPr lang="zh-CN" altLang="en-US" sz="1600" b="1" dirty="0" smtClean="0">
                <a:solidFill>
                  <a:prstClr val="black"/>
                </a:solidFill>
                <a:latin typeface="微软雅黑" panose="020B0503020204020204" pitchFamily="34" charset="-122"/>
                <a:ea typeface="微软雅黑" panose="020B0503020204020204" pitchFamily="34" charset="-122"/>
              </a:rPr>
              <a:t>，例如</a:t>
            </a:r>
            <a:r>
              <a:rPr lang="en-US" altLang="zh-CN" sz="1600" b="1" dirty="0" smtClean="0">
                <a:solidFill>
                  <a:prstClr val="black"/>
                </a:solidFill>
                <a:latin typeface="微软雅黑" panose="020B0503020204020204" pitchFamily="34" charset="-122"/>
                <a:ea typeface="微软雅黑" panose="020B0503020204020204" pitchFamily="34" charset="-122"/>
              </a:rPr>
              <a:t>Okay-&gt;Ok</a:t>
            </a:r>
          </a:p>
          <a:p>
            <a:pPr marL="285750" indent="-285750">
              <a:lnSpc>
                <a:spcPct val="200000"/>
              </a:lnSpc>
              <a:buFont typeface="Wingdings" panose="05000000000000000000" pitchFamily="2" charset="2"/>
              <a:buChar char="p"/>
            </a:pPr>
            <a:r>
              <a:rPr lang="zh-CN" altLang="en-US" sz="1600" b="1" dirty="0" smtClean="0">
                <a:solidFill>
                  <a:prstClr val="black"/>
                </a:solidFill>
                <a:latin typeface="微软雅黑" panose="020B0503020204020204" pitchFamily="34" charset="-122"/>
                <a:ea typeface="微软雅黑" panose="020B0503020204020204" pitchFamily="34" charset="-122"/>
              </a:rPr>
              <a:t>科大讯飞好于百度</a:t>
            </a:r>
            <a:endParaRPr lang="en-US" altLang="zh-CN" sz="1600" b="1" dirty="0" smtClean="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307428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smtClean="0">
                <a:solidFill>
                  <a:schemeClr val="bg2">
                    <a:lumMod val="10000"/>
                  </a:schemeClr>
                </a:solidFill>
                <a:latin typeface="微软雅黑" panose="020B0503020204020204" pitchFamily="34" charset="-122"/>
                <a:ea typeface="微软雅黑" panose="020B0503020204020204" pitchFamily="34" charset="-122"/>
              </a:rPr>
              <a:t>4</a:t>
            </a: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smtClean="0">
                <a:solidFill>
                  <a:schemeClr val="bg2">
                    <a:lumMod val="10000"/>
                  </a:schemeClr>
                </a:solidFill>
                <a:latin typeface="微软雅黑" panose="020B0503020204020204" pitchFamily="34" charset="-122"/>
                <a:ea typeface="微软雅黑" panose="020B0503020204020204" pitchFamily="34" charset="-122"/>
              </a:rPr>
              <a:t>10</a:t>
            </a: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号 汇报</a:t>
            </a:r>
            <a:r>
              <a:rPr lang="en-US" altLang="zh-CN" sz="4000" b="1" dirty="0" smtClean="0">
                <a:solidFill>
                  <a:schemeClr val="bg2">
                    <a:lumMod val="10000"/>
                  </a:schemeClr>
                </a:solidFill>
                <a:latin typeface="微软雅黑" panose="020B0503020204020204" pitchFamily="34" charset="-122"/>
                <a:ea typeface="微软雅黑" panose="020B0503020204020204" pitchFamily="34" charset="-122"/>
              </a:rPr>
              <a:t>PPT</a:t>
            </a:r>
            <a:endParaRPr lang="en-US" altLang="zh-CN" sz="4000" dirty="0" smtClean="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881897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最近进展</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smtClean="0">
                <a:solidFill>
                  <a:prstClr val="black"/>
                </a:solidFill>
                <a:latin typeface="微软雅黑" panose="020B0503020204020204" pitchFamily="34" charset="-122"/>
                <a:ea typeface="微软雅黑" panose="020B0503020204020204" pitchFamily="34" charset="-122"/>
              </a:rPr>
              <a:t>环境搭建</a:t>
            </a:r>
            <a:r>
              <a:rPr lang="zh-CN" altLang="en-US" sz="1600" dirty="0" smtClean="0">
                <a:solidFill>
                  <a:prstClr val="black"/>
                </a:solidFill>
                <a:latin typeface="微软雅黑" panose="020B0503020204020204" pitchFamily="34" charset="-122"/>
                <a:ea typeface="微软雅黑" panose="020B0503020204020204" pitchFamily="34" charset="-122"/>
              </a:rPr>
              <a:t>：</a:t>
            </a:r>
            <a:r>
              <a:rPr lang="en-US" altLang="zh-CN" sz="1600" dirty="0" smtClean="0">
                <a:solidFill>
                  <a:prstClr val="black"/>
                </a:solidFill>
                <a:latin typeface="微软雅黑" panose="020B0503020204020204" pitchFamily="34" charset="-122"/>
                <a:ea typeface="微软雅黑" panose="020B0503020204020204" pitchFamily="34" charset="-122"/>
              </a:rPr>
              <a:t>1</a:t>
            </a:r>
            <a:r>
              <a:rPr lang="zh-CN" altLang="en-US" sz="1600" dirty="0" smtClean="0">
                <a:solidFill>
                  <a:prstClr val="black"/>
                </a:solidFill>
                <a:latin typeface="微软雅黑" panose="020B0503020204020204" pitchFamily="34" charset="-122"/>
                <a:ea typeface="微软雅黑" panose="020B0503020204020204" pitchFamily="34" charset="-122"/>
              </a:rPr>
              <a:t>）开</a:t>
            </a:r>
            <a:r>
              <a:rPr lang="zh-CN" altLang="en-US" sz="1600" dirty="0">
                <a:solidFill>
                  <a:prstClr val="black"/>
                </a:solidFill>
                <a:latin typeface="微软雅黑" panose="020B0503020204020204" pitchFamily="34" charset="-122"/>
                <a:ea typeface="微软雅黑" panose="020B0503020204020204" pitchFamily="34" charset="-122"/>
              </a:rPr>
              <a:t>源模型环境</a:t>
            </a:r>
            <a:r>
              <a:rPr lang="zh-CN" altLang="en-US" sz="1600" dirty="0" smtClean="0">
                <a:solidFill>
                  <a:prstClr val="black"/>
                </a:solidFill>
                <a:latin typeface="微软雅黑" panose="020B0503020204020204" pitchFamily="34" charset="-122"/>
                <a:ea typeface="微软雅黑" panose="020B0503020204020204" pitchFamily="34" charset="-122"/>
              </a:rPr>
              <a:t>搭建（沁宏详细介绍下现在卡在哪里）；</a:t>
            </a:r>
            <a:r>
              <a:rPr lang="en-US" altLang="zh-CN" sz="1600" dirty="0" smtClean="0">
                <a:solidFill>
                  <a:prstClr val="black"/>
                </a:solidFill>
                <a:latin typeface="微软雅黑" panose="020B0503020204020204" pitchFamily="34" charset="-122"/>
                <a:ea typeface="微软雅黑" panose="020B0503020204020204" pitchFamily="34" charset="-122"/>
              </a:rPr>
              <a:t>2</a:t>
            </a:r>
            <a:r>
              <a:rPr lang="zh-CN" altLang="en-US" sz="1600" dirty="0" smtClean="0">
                <a:solidFill>
                  <a:prstClr val="black"/>
                </a:solidFill>
                <a:latin typeface="微软雅黑" panose="020B0503020204020204" pitchFamily="34" charset="-122"/>
                <a:ea typeface="微软雅黑" panose="020B0503020204020204" pitchFamily="34" charset="-122"/>
              </a:rPr>
              <a:t>）百度、科大讯飞正常功能</a:t>
            </a:r>
            <a:r>
              <a:rPr lang="en-US" altLang="zh-CN" sz="1600" dirty="0" smtClean="0">
                <a:solidFill>
                  <a:prstClr val="black"/>
                </a:solidFill>
                <a:latin typeface="微软雅黑" panose="020B0503020204020204" pitchFamily="34" charset="-122"/>
                <a:ea typeface="微软雅黑" panose="020B0503020204020204" pitchFamily="34" charset="-122"/>
              </a:rPr>
              <a:t>debug</a:t>
            </a:r>
            <a:r>
              <a:rPr lang="zh-CN" altLang="en-US" sz="1600" dirty="0" smtClean="0">
                <a:solidFill>
                  <a:prstClr val="black"/>
                </a:solidFill>
                <a:latin typeface="微软雅黑" panose="020B0503020204020204" pitchFamily="34" charset="-122"/>
                <a:ea typeface="微软雅黑" panose="020B0503020204020204" pitchFamily="34" charset="-122"/>
              </a:rPr>
              <a:t>完成，确定</a:t>
            </a:r>
            <a:r>
              <a:rPr lang="en-US" altLang="zh-CN" sz="1600" dirty="0" smtClean="0">
                <a:solidFill>
                  <a:prstClr val="black"/>
                </a:solidFill>
                <a:latin typeface="微软雅黑" panose="020B0503020204020204" pitchFamily="34" charset="-122"/>
                <a:ea typeface="微软雅黑" panose="020B0503020204020204" pitchFamily="34" charset="-122"/>
              </a:rPr>
              <a:t>google </a:t>
            </a:r>
            <a:r>
              <a:rPr lang="en-US" altLang="zh-CN" sz="1600" dirty="0" err="1" smtClean="0">
                <a:solidFill>
                  <a:prstClr val="black"/>
                </a:solidFill>
                <a:latin typeface="微软雅黑" panose="020B0503020204020204" pitchFamily="34" charset="-122"/>
                <a:ea typeface="微软雅黑" panose="020B0503020204020204" pitchFamily="34" charset="-122"/>
              </a:rPr>
              <a:t>api</a:t>
            </a:r>
            <a:r>
              <a:rPr lang="zh-CN" altLang="en-US" sz="1600" dirty="0" smtClean="0">
                <a:solidFill>
                  <a:prstClr val="black"/>
                </a:solidFill>
                <a:latin typeface="微软雅黑" panose="020B0503020204020204" pitchFamily="34" charset="-122"/>
                <a:ea typeface="微软雅黑" panose="020B0503020204020204" pitchFamily="34" charset="-122"/>
              </a:rPr>
              <a:t>国内不可用。</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smtClean="0">
                <a:solidFill>
                  <a:prstClr val="black"/>
                </a:solidFill>
                <a:latin typeface="微软雅黑" panose="020B0503020204020204" pitchFamily="34" charset="-122"/>
                <a:ea typeface="微软雅黑" panose="020B0503020204020204" pitchFamily="34" charset="-122"/>
              </a:rPr>
              <a:t>思路讨论</a:t>
            </a:r>
            <a:r>
              <a:rPr lang="zh-CN" altLang="en-US" sz="1600" dirty="0" smtClean="0">
                <a:solidFill>
                  <a:prstClr val="black"/>
                </a:solidFill>
                <a:latin typeface="微软雅黑" panose="020B0503020204020204" pitchFamily="34" charset="-122"/>
                <a:ea typeface="微软雅黑" panose="020B0503020204020204" pitchFamily="34" charset="-122"/>
              </a:rPr>
              <a:t>：基于预处理的防御方法详见</a:t>
            </a:r>
            <a:r>
              <a:rPr lang="en-US" altLang="zh-CN" sz="1600" dirty="0" smtClean="0">
                <a:solidFill>
                  <a:prstClr val="black"/>
                </a:solidFill>
                <a:latin typeface="微软雅黑" panose="020B0503020204020204" pitchFamily="34" charset="-122"/>
                <a:ea typeface="微软雅黑" panose="020B0503020204020204" pitchFamily="34" charset="-122"/>
              </a:rPr>
              <a:t>P53-55</a:t>
            </a:r>
          </a:p>
          <a:p>
            <a:pPr marL="285750" indent="-285750">
              <a:lnSpc>
                <a:spcPct val="200000"/>
              </a:lnSpc>
              <a:buFont typeface="Wingdings" panose="05000000000000000000" pitchFamily="2" charset="2"/>
              <a:buChar char="p"/>
            </a:pPr>
            <a:r>
              <a:rPr lang="zh-CN" altLang="en-US" sz="1600" b="1" dirty="0" smtClean="0">
                <a:solidFill>
                  <a:prstClr val="black"/>
                </a:solidFill>
                <a:latin typeface="微软雅黑" panose="020B0503020204020204" pitchFamily="34" charset="-122"/>
                <a:ea typeface="微软雅黑" panose="020B0503020204020204" pitchFamily="34" charset="-122"/>
              </a:rPr>
              <a:t>音频频谱图与波形图处理</a:t>
            </a:r>
            <a:r>
              <a:rPr lang="zh-CN" altLang="en-US" sz="1600" b="1" dirty="0" smtClean="0">
                <a:solidFill>
                  <a:prstClr val="black"/>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600" dirty="0" smtClean="0">
                <a:solidFill>
                  <a:prstClr val="black"/>
                </a:solidFill>
                <a:latin typeface="微软雅黑" panose="020B0503020204020204" pitchFamily="34" charset="-122"/>
                <a:ea typeface="微软雅黑" panose="020B0503020204020204" pitchFamily="34" charset="-122"/>
                <a:sym typeface="Wingdings" panose="05000000000000000000" pitchFamily="2" charset="2"/>
              </a:rPr>
              <a:t>1</a:t>
            </a:r>
            <a:r>
              <a:rPr lang="zh-CN" altLang="en-US" sz="1600" dirty="0" smtClean="0">
                <a:solidFill>
                  <a:prstClr val="black"/>
                </a:solidFill>
                <a:latin typeface="微软雅黑" panose="020B0503020204020204" pitchFamily="34" charset="-122"/>
                <a:ea typeface="微软雅黑" panose="020B0503020204020204" pitchFamily="34" charset="-122"/>
                <a:sym typeface="Wingdings" panose="05000000000000000000" pitchFamily="2" charset="2"/>
              </a:rPr>
              <a:t>）同一音频，同一速度，不同倍速算法；</a:t>
            </a:r>
            <a:r>
              <a:rPr lang="en-US" altLang="zh-CN" sz="1600" dirty="0" smtClean="0">
                <a:solidFill>
                  <a:prstClr val="black"/>
                </a:solidFill>
                <a:latin typeface="微软雅黑" panose="020B0503020204020204" pitchFamily="34" charset="-122"/>
                <a:ea typeface="微软雅黑" panose="020B0503020204020204" pitchFamily="34" charset="-122"/>
                <a:sym typeface="Wingdings" panose="05000000000000000000" pitchFamily="2" charset="2"/>
              </a:rPr>
              <a:t>2</a:t>
            </a:r>
            <a:r>
              <a:rPr lang="zh-CN" altLang="en-US" sz="1600" dirty="0" smtClean="0">
                <a:solidFill>
                  <a:prstClr val="black"/>
                </a:solidFill>
                <a:latin typeface="微软雅黑" panose="020B0503020204020204" pitchFamily="34" charset="-122"/>
                <a:ea typeface="微软雅黑" panose="020B0503020204020204" pitchFamily="34" charset="-122"/>
                <a:sym typeface="Wingdings" panose="05000000000000000000" pitchFamily="2" charset="2"/>
              </a:rPr>
              <a:t>）同一音频，同一倍速算法，不同速度。</a:t>
            </a:r>
            <a:endParaRPr lang="en-US" altLang="zh-CN" sz="1600" b="1"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倍速算</a:t>
            </a:r>
            <a:r>
              <a:rPr lang="zh-CN" altLang="en-US" sz="1600" b="1" dirty="0" smtClean="0">
                <a:solidFill>
                  <a:prstClr val="black"/>
                </a:solidFill>
                <a:latin typeface="微软雅黑" panose="020B0503020204020204" pitchFamily="34" charset="-122"/>
                <a:ea typeface="微软雅黑" panose="020B0503020204020204" pitchFamily="34" charset="-122"/>
              </a:rPr>
              <a:t>法预处理机理研究：</a:t>
            </a:r>
            <a:r>
              <a:rPr lang="zh-CN" altLang="en-US" sz="1600" dirty="0" smtClean="0">
                <a:solidFill>
                  <a:prstClr val="black"/>
                </a:solidFill>
                <a:latin typeface="微软雅黑" panose="020B0503020204020204" pitchFamily="34" charset="-122"/>
                <a:ea typeface="微软雅黑" panose="020B0503020204020204" pitchFamily="34" charset="-122"/>
              </a:rPr>
              <a:t>详见</a:t>
            </a:r>
            <a:r>
              <a:rPr lang="en-US" altLang="zh-CN" sz="1600" dirty="0" smtClean="0">
                <a:solidFill>
                  <a:prstClr val="black"/>
                </a:solidFill>
                <a:latin typeface="微软雅黑" panose="020B0503020204020204" pitchFamily="34" charset="-122"/>
                <a:ea typeface="微软雅黑" panose="020B0503020204020204" pitchFamily="34" charset="-122"/>
              </a:rPr>
              <a:t>P33-P40</a:t>
            </a:r>
          </a:p>
          <a:p>
            <a:pPr marL="285750" indent="-285750">
              <a:lnSpc>
                <a:spcPct val="200000"/>
              </a:lnSpc>
              <a:buFont typeface="Wingdings" panose="05000000000000000000" pitchFamily="2" charset="2"/>
              <a:buChar char="p"/>
            </a:pPr>
            <a:r>
              <a:rPr lang="zh-CN" altLang="en-US" sz="1600" b="1" dirty="0" smtClean="0">
                <a:solidFill>
                  <a:prstClr val="black"/>
                </a:solidFill>
                <a:latin typeface="微软雅黑" panose="020B0503020204020204" pitchFamily="34" charset="-122"/>
                <a:ea typeface="微软雅黑" panose="020B0503020204020204" pitchFamily="34" charset="-122"/>
              </a:rPr>
              <a:t>细粒度探究实验</a:t>
            </a:r>
            <a:r>
              <a:rPr lang="en-US" altLang="zh-CN" sz="1600" b="1" dirty="0" smtClean="0">
                <a:solidFill>
                  <a:prstClr val="black"/>
                </a:solidFill>
                <a:latin typeface="微软雅黑" panose="020B0503020204020204" pitchFamily="34" charset="-122"/>
                <a:ea typeface="微软雅黑" panose="020B0503020204020204" pitchFamily="34" charset="-122"/>
              </a:rPr>
              <a:t>:</a:t>
            </a:r>
            <a:r>
              <a:rPr lang="en-US" altLang="zh-CN" sz="1600" dirty="0" smtClean="0">
                <a:solidFill>
                  <a:prstClr val="black"/>
                </a:solidFill>
                <a:latin typeface="微软雅黑" panose="020B0503020204020204" pitchFamily="34" charset="-122"/>
                <a:ea typeface="微软雅黑" panose="020B0503020204020204" pitchFamily="34" charset="-122"/>
              </a:rPr>
              <a:t> 0.25:2.75:0.25</a:t>
            </a:r>
            <a:r>
              <a:rPr lang="zh-CN" altLang="en-US" sz="1600" dirty="0" smtClean="0">
                <a:solidFill>
                  <a:prstClr val="black"/>
                </a:solidFill>
                <a:latin typeface="微软雅黑" panose="020B0503020204020204" pitchFamily="34" charset="-122"/>
                <a:ea typeface="微软雅黑" panose="020B0503020204020204" pitchFamily="34" charset="-122"/>
              </a:rPr>
              <a:t>，总结见</a:t>
            </a:r>
            <a:r>
              <a:rPr lang="en-US" altLang="zh-CN" sz="1600" dirty="0" smtClean="0">
                <a:solidFill>
                  <a:prstClr val="black"/>
                </a:solidFill>
                <a:latin typeface="微软雅黑" panose="020B0503020204020204" pitchFamily="34" charset="-122"/>
                <a:ea typeface="微软雅黑" panose="020B0503020204020204" pitchFamily="34" charset="-122"/>
              </a:rPr>
              <a:t>P57</a:t>
            </a:r>
            <a:endParaRPr lang="en-US" altLang="zh-CN" sz="1600" b="1"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err="1" smtClean="0">
                <a:solidFill>
                  <a:prstClr val="black"/>
                </a:solidFill>
                <a:latin typeface="微软雅黑" panose="020B0503020204020204" pitchFamily="34" charset="-122"/>
                <a:ea typeface="微软雅黑" panose="020B0503020204020204" pitchFamily="34" charset="-122"/>
              </a:rPr>
              <a:t>Github</a:t>
            </a:r>
            <a:r>
              <a:rPr lang="zh-CN" altLang="en-US" sz="1600" b="1" dirty="0" smtClean="0">
                <a:solidFill>
                  <a:prstClr val="black"/>
                </a:solidFill>
                <a:latin typeface="微软雅黑" panose="020B0503020204020204" pitchFamily="34" charset="-122"/>
                <a:ea typeface="微软雅黑" panose="020B0503020204020204" pitchFamily="34" charset="-122"/>
              </a:rPr>
              <a:t>文件整理</a:t>
            </a:r>
            <a:endParaRPr lang="en-US" altLang="zh-CN" sz="1600" b="1"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433544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8899424"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Advanced scenario 3 – with SR (black box)</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smtClean="0">
                <a:solidFill>
                  <a:prstClr val="black"/>
                </a:solidFill>
                <a:latin typeface="Arial"/>
                <a:ea typeface="华文新魏" panose="02010800040101010101" pitchFamily="2" charset="-122"/>
              </a:rPr>
              <a:t>(1) </a:t>
            </a:r>
            <a:r>
              <a:rPr kumimoji="0" lang="en-US" altLang="zh-CN" b="0" i="0" u="none" strike="noStrike" kern="0" cap="none" spc="0" normalizeH="0" baseline="0" noProof="0" dirty="0" smtClean="0">
                <a:ln>
                  <a:noFill/>
                </a:ln>
                <a:solidFill>
                  <a:prstClr val="black"/>
                </a:solidFill>
                <a:effectLst/>
                <a:uLnTx/>
                <a:uFillTx/>
                <a:latin typeface="Arial"/>
                <a:ea typeface="华文新魏" panose="02010800040101010101" pitchFamily="2" charset="-122"/>
              </a:rPr>
              <a:t>Compression</a:t>
            </a:r>
            <a:r>
              <a:rPr lang="en-US" altLang="zh-CN" kern="0" dirty="0" smtClean="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smtClean="0">
                <a:ln>
                  <a:noFill/>
                </a:ln>
                <a:solidFill>
                  <a:prstClr val="black"/>
                </a:solidFill>
                <a:effectLst/>
                <a:uLnTx/>
                <a:uFillTx/>
                <a:latin typeface="Arial"/>
                <a:ea typeface="华文新魏" panose="02010800040101010101" pitchFamily="2" charset="-122"/>
              </a:rPr>
              <a:t>(2) Time</a:t>
            </a:r>
            <a:r>
              <a:rPr lang="en-US" altLang="zh-CN" kern="0" dirty="0" smtClean="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smtClean="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smtClean="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smtClean="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smtClean="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smtClean="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a:t>
            </a:r>
            <a:r>
              <a:rPr lang="en-US" altLang="zh-CN" dirty="0" smtClean="0">
                <a:solidFill>
                  <a:prstClr val="black"/>
                </a:solidFill>
                <a:latin typeface="Arial"/>
                <a:ea typeface="华文新魏" panose="02010800040101010101" pitchFamily="2" charset="-122"/>
              </a:rPr>
              <a:t>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smtClean="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smtClean="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 xmlns:a16="http://schemas.microsoft.com/office/drawing/2014/main" id="{0FDAD747-108F-4A6D-9220-5EA05067FF1E}"/>
              </a:ext>
            </a:extLst>
          </p:cNvPr>
          <p:cNvSpPr/>
          <p:nvPr/>
        </p:nvSpPr>
        <p:spPr>
          <a:xfrm>
            <a:off x="1278243" y="4462666"/>
            <a:ext cx="3531736" cy="369332"/>
          </a:xfrm>
          <a:prstGeom prst="rect">
            <a:avLst/>
          </a:prstGeom>
        </p:spPr>
        <p:txBody>
          <a:bodyPr wrap="none">
            <a:spAutoFit/>
          </a:bodyPr>
          <a:lstStyle/>
          <a:p>
            <a:r>
              <a:rPr lang="zh-CN" altLang="en-US" dirty="0" smtClean="0">
                <a:solidFill>
                  <a:prstClr val="black"/>
                </a:solidFill>
                <a:latin typeface="Arial"/>
                <a:ea typeface="华文新魏" panose="02010800040101010101" pitchFamily="2" charset="-122"/>
              </a:rPr>
              <a:t>“</a:t>
            </a:r>
            <a:r>
              <a:rPr lang="en-US" altLang="zh-CN" dirty="0" smtClean="0">
                <a:solidFill>
                  <a:prstClr val="black"/>
                </a:solidFill>
                <a:latin typeface="Arial"/>
                <a:ea typeface="华文新魏" panose="02010800040101010101" pitchFamily="2" charset="-122"/>
              </a:rPr>
              <a:t>the meeting is now charmed</a:t>
            </a:r>
            <a:r>
              <a:rPr lang="zh-CN" altLang="en-US" dirty="0" smtClean="0">
                <a:solidFill>
                  <a:prstClr val="black"/>
                </a:solidFill>
                <a:latin typeface="Arial"/>
                <a:ea typeface="华文新魏" panose="02010800040101010101" pitchFamily="2" charset="-122"/>
              </a:rPr>
              <a:t>”</a:t>
            </a:r>
            <a:endParaRPr lang="zh-CN" altLang="en-US" dirty="0">
              <a:solidFill>
                <a:prstClr val="black"/>
              </a:solidFill>
              <a:latin typeface="Arial"/>
              <a:ea typeface="华文新魏" panose="02010800040101010101" pitchFamily="2" charset="-122"/>
            </a:endParaRP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8133587" y="3140272"/>
            <a:ext cx="231444" cy="127597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 xmlns:a16="http://schemas.microsoft.com/office/drawing/2014/main"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smtClean="0">
                <a:solidFill>
                  <a:prstClr val="black"/>
                </a:solidFill>
                <a:latin typeface="Arial"/>
                <a:ea typeface="华文新魏" panose="02010800040101010101" pitchFamily="2" charset="-122"/>
              </a:rPr>
              <a:t>“</a:t>
            </a:r>
            <a:r>
              <a:rPr lang="en-US" altLang="zh-CN" dirty="0" smtClean="0">
                <a:solidFill>
                  <a:prstClr val="black"/>
                </a:solidFill>
                <a:latin typeface="Arial"/>
                <a:ea typeface="华文新魏" panose="02010800040101010101" pitchFamily="2" charset="-122"/>
              </a:rPr>
              <a:t>I’m eating a sandwich arms</a:t>
            </a:r>
            <a:r>
              <a:rPr lang="zh-CN" altLang="en-US" dirty="0" smtClean="0">
                <a:solidFill>
                  <a:prstClr val="black"/>
                </a:solidFill>
                <a:latin typeface="Arial"/>
                <a:ea typeface="华文新魏" panose="02010800040101010101" pitchFamily="2" charset="-122"/>
              </a:rPr>
              <a:t>”</a:t>
            </a:r>
            <a:endParaRPr lang="zh-CN" altLang="en-US" dirty="0">
              <a:solidFill>
                <a:prstClr val="black"/>
              </a:solidFill>
              <a:latin typeface="Arial"/>
              <a:ea typeface="华文新魏" panose="02010800040101010101" pitchFamily="2" charset="-122"/>
            </a:endParaRPr>
          </a:p>
        </p:txBody>
      </p:sp>
      <p:sp>
        <p:nvSpPr>
          <p:cNvPr id="27" name="矩形 26">
            <a:extLst>
              <a:ext uri="{FF2B5EF4-FFF2-40B4-BE49-F238E27FC236}">
                <a16:creationId xmlns="" xmlns:a16="http://schemas.microsoft.com/office/drawing/2014/main" id="{0FDAD747-108F-4A6D-9220-5EA05067FF1E}"/>
              </a:ext>
            </a:extLst>
          </p:cNvPr>
          <p:cNvSpPr/>
          <p:nvPr/>
        </p:nvSpPr>
        <p:spPr>
          <a:xfrm>
            <a:off x="6480207" y="4462666"/>
            <a:ext cx="3531736" cy="369332"/>
          </a:xfrm>
          <a:prstGeom prst="rect">
            <a:avLst/>
          </a:prstGeom>
        </p:spPr>
        <p:txBody>
          <a:bodyPr wrap="none">
            <a:spAutoFit/>
          </a:bodyPr>
          <a:lstStyle/>
          <a:p>
            <a:r>
              <a:rPr lang="zh-CN" altLang="en-US" dirty="0" smtClean="0">
                <a:solidFill>
                  <a:prstClr val="black"/>
                </a:solidFill>
                <a:latin typeface="Arial"/>
                <a:ea typeface="华文新魏" panose="02010800040101010101" pitchFamily="2" charset="-122"/>
              </a:rPr>
              <a:t>“</a:t>
            </a:r>
            <a:r>
              <a:rPr lang="en-US" altLang="zh-CN" dirty="0" smtClean="0">
                <a:solidFill>
                  <a:prstClr val="black"/>
                </a:solidFill>
                <a:latin typeface="Arial"/>
                <a:ea typeface="华文新魏" panose="02010800040101010101" pitchFamily="2" charset="-122"/>
              </a:rPr>
              <a:t>the meeting is now charmed</a:t>
            </a:r>
            <a:r>
              <a:rPr lang="zh-CN" altLang="en-US" dirty="0" smtClean="0">
                <a:solidFill>
                  <a:prstClr val="black"/>
                </a:solidFill>
                <a:latin typeface="Arial"/>
                <a:ea typeface="华文新魏" panose="02010800040101010101" pitchFamily="2" charset="-122"/>
              </a:rPr>
              <a:t>”</a:t>
            </a:r>
            <a:endParaRPr lang="zh-CN" altLang="en-US" dirty="0">
              <a:solidFill>
                <a:prstClr val="black"/>
              </a:solidFill>
              <a:latin typeface="Arial"/>
              <a:ea typeface="华文新魏" panose="02010800040101010101" pitchFamily="2" charset="-122"/>
            </a:endParaRPr>
          </a:p>
        </p:txBody>
      </p:sp>
      <p:sp>
        <p:nvSpPr>
          <p:cNvPr id="28" name="矩形 13"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939114" y="5021040"/>
            <a:ext cx="63665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smtClean="0">
                <a:solidFill>
                  <a:schemeClr val="tx1"/>
                </a:solidFill>
                <a:latin typeface="微软雅黑" panose="020B0503020204020204" pitchFamily="34" charset="-122"/>
                <a:ea typeface="微软雅黑" panose="020B0503020204020204" pitchFamily="34" charset="-122"/>
              </a:rPr>
              <a:t>Human-unperceived &amp; SR </a:t>
            </a:r>
            <a:r>
              <a:rPr kumimoji="0" lang="en-US" altLang="zh-CN" sz="2400" dirty="0" smtClean="0">
                <a:solidFill>
                  <a:srgbClr val="C00000"/>
                </a:solidFill>
                <a:latin typeface="微软雅黑" panose="020B0503020204020204" pitchFamily="34" charset="-122"/>
                <a:ea typeface="微软雅黑" panose="020B0503020204020204" pitchFamily="34" charset="-122"/>
              </a:rPr>
              <a:t>black box</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626725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未来工作</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smtClean="0">
                <a:solidFill>
                  <a:prstClr val="black"/>
                </a:solidFill>
                <a:latin typeface="微软雅黑" panose="020B0503020204020204" pitchFamily="34" charset="-122"/>
                <a:ea typeface="微软雅黑" panose="020B0503020204020204" pitchFamily="34" charset="-122"/>
              </a:rPr>
              <a:t>量化实验（代码加输出）：</a:t>
            </a:r>
            <a:r>
              <a:rPr lang="en-US" altLang="zh-CN" sz="1600" dirty="0" smtClean="0">
                <a:solidFill>
                  <a:prstClr val="black"/>
                </a:solidFill>
                <a:latin typeface="微软雅黑" panose="020B0503020204020204" pitchFamily="34" charset="-122"/>
                <a:ea typeface="微软雅黑" panose="020B0503020204020204" pitchFamily="34" charset="-122"/>
              </a:rPr>
              <a:t>WER</a:t>
            </a:r>
            <a:r>
              <a:rPr lang="zh-CN" altLang="en-US" sz="1600" dirty="0" smtClean="0">
                <a:solidFill>
                  <a:prstClr val="black"/>
                </a:solidFill>
                <a:latin typeface="微软雅黑" panose="020B0503020204020204" pitchFamily="34" charset="-122"/>
                <a:ea typeface="微软雅黑" panose="020B0503020204020204" pitchFamily="34" charset="-122"/>
              </a:rPr>
              <a:t>、</a:t>
            </a:r>
            <a:r>
              <a:rPr lang="en-US" altLang="zh-CN" sz="1600" dirty="0" smtClean="0">
                <a:solidFill>
                  <a:prstClr val="black"/>
                </a:solidFill>
                <a:latin typeface="微软雅黑" panose="020B0503020204020204" pitchFamily="34" charset="-122"/>
                <a:ea typeface="微软雅黑" panose="020B0503020204020204" pitchFamily="34" charset="-122"/>
              </a:rPr>
              <a:t>MFCC</a:t>
            </a:r>
            <a:r>
              <a:rPr lang="zh-CN" altLang="en-US" sz="1600" dirty="0" smtClean="0">
                <a:solidFill>
                  <a:prstClr val="black"/>
                </a:solidFill>
                <a:latin typeface="微软雅黑" panose="020B0503020204020204" pitchFamily="34" charset="-122"/>
                <a:ea typeface="微软雅黑" panose="020B0503020204020204" pitchFamily="34" charset="-122"/>
              </a:rPr>
              <a:t>相似度等</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白盒</a:t>
            </a:r>
            <a:r>
              <a:rPr lang="zh-CN" altLang="en-US" sz="1600" b="1" dirty="0" smtClean="0">
                <a:solidFill>
                  <a:prstClr val="black"/>
                </a:solidFill>
                <a:latin typeface="微软雅黑" panose="020B0503020204020204" pitchFamily="34" charset="-122"/>
                <a:ea typeface="微软雅黑" panose="020B0503020204020204" pitchFamily="34" charset="-122"/>
              </a:rPr>
              <a:t>开源模型调试完成</a:t>
            </a:r>
            <a:endParaRPr lang="en-US" altLang="zh-CN" sz="1600" b="1"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smtClean="0">
                <a:solidFill>
                  <a:prstClr val="black"/>
                </a:solidFill>
                <a:latin typeface="微软雅黑" panose="020B0503020204020204" pitchFamily="34" charset="-122"/>
                <a:ea typeface="微软雅黑" panose="020B0503020204020204" pitchFamily="34" charset="-122"/>
              </a:rPr>
              <a:t>部分单词倍速测试</a:t>
            </a:r>
            <a:endParaRPr lang="en-US" altLang="zh-CN" sz="1600" b="1"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219569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语义学</a:t>
            </a:r>
            <a:endParaRPr lang="en-US" altLang="zh-CN" sz="4000" dirty="0" smtClean="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579684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005403"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音节</a:t>
            </a:r>
          </a:p>
        </p:txBody>
      </p:sp>
      <p:sp>
        <p:nvSpPr>
          <p:cNvPr id="4" name="矩形 3">
            <a:extLst>
              <a:ext uri="{FF2B5EF4-FFF2-40B4-BE49-F238E27FC236}">
                <a16:creationId xmlns="" xmlns:a16="http://schemas.microsoft.com/office/drawing/2014/main" id="{0FDAD747-108F-4A6D-9220-5EA05067FF1E}"/>
              </a:ext>
            </a:extLst>
          </p:cNvPr>
          <p:cNvSpPr/>
          <p:nvPr/>
        </p:nvSpPr>
        <p:spPr>
          <a:xfrm>
            <a:off x="843573" y="1866759"/>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音节（英语：</a:t>
            </a:r>
            <a:r>
              <a:rPr lang="en-US" altLang="zh-CN" sz="1600" dirty="0">
                <a:solidFill>
                  <a:prstClr val="black"/>
                </a:solidFill>
                <a:latin typeface="微软雅黑" panose="020B0503020204020204" pitchFamily="34" charset="-122"/>
                <a:ea typeface="微软雅黑" panose="020B0503020204020204" pitchFamily="34" charset="-122"/>
              </a:rPr>
              <a:t>syllable</a:t>
            </a:r>
            <a:r>
              <a:rPr lang="zh-CN" altLang="en-US" sz="1600" dirty="0">
                <a:solidFill>
                  <a:prstClr val="black"/>
                </a:solidFill>
                <a:latin typeface="微软雅黑" panose="020B0503020204020204" pitchFamily="34" charset="-122"/>
                <a:ea typeface="微软雅黑" panose="020B0503020204020204" pitchFamily="34" charset="-122"/>
              </a:rPr>
              <a:t>）是构成语音序列的单位，也是语音中最自然的语音</a:t>
            </a:r>
            <a:r>
              <a:rPr lang="zh-CN" altLang="en-US" sz="1600" dirty="0" smtClean="0">
                <a:solidFill>
                  <a:prstClr val="black"/>
                </a:solidFill>
                <a:latin typeface="微软雅黑" panose="020B0503020204020204" pitchFamily="34" charset="-122"/>
                <a:ea typeface="微软雅黑" panose="020B0503020204020204" pitchFamily="34" charset="-122"/>
              </a:rPr>
              <a:t>结构单位</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一个音节通常都包含一个音节核（</a:t>
            </a:r>
            <a:r>
              <a:rPr lang="en-US" altLang="zh-CN" sz="1600" dirty="0">
                <a:solidFill>
                  <a:prstClr val="black"/>
                </a:solidFill>
                <a:latin typeface="微软雅黑" panose="020B0503020204020204" pitchFamily="34" charset="-122"/>
                <a:ea typeface="微软雅黑" panose="020B0503020204020204" pitchFamily="34" charset="-122"/>
              </a:rPr>
              <a:t>syllable nucleus</a:t>
            </a:r>
            <a:r>
              <a:rPr lang="zh-CN" altLang="en-US" sz="1600" dirty="0">
                <a:solidFill>
                  <a:prstClr val="black"/>
                </a:solidFill>
                <a:latin typeface="微软雅黑" panose="020B0503020204020204" pitchFamily="34" charset="-122"/>
                <a:ea typeface="微软雅黑" panose="020B0503020204020204" pitchFamily="34" charset="-122"/>
              </a:rPr>
              <a:t>，通常由元音充当），此外还可能有音节起首和结尾的界音（</a:t>
            </a:r>
            <a:r>
              <a:rPr lang="en-US" altLang="zh-CN" sz="1600" dirty="0">
                <a:solidFill>
                  <a:prstClr val="black"/>
                </a:solidFill>
                <a:latin typeface="微软雅黑" panose="020B0503020204020204" pitchFamily="34" charset="-122"/>
                <a:ea typeface="微软雅黑" panose="020B0503020204020204" pitchFamily="34" charset="-122"/>
              </a:rPr>
              <a:t>margin</a:t>
            </a:r>
            <a:r>
              <a:rPr lang="zh-CN" altLang="en-US" sz="1600" dirty="0">
                <a:solidFill>
                  <a:prstClr val="black"/>
                </a:solidFill>
                <a:latin typeface="微软雅黑" panose="020B0503020204020204" pitchFamily="34" charset="-122"/>
                <a:ea typeface="微软雅黑" panose="020B0503020204020204" pitchFamily="34" charset="-122"/>
              </a:rPr>
              <a:t>，通常由辅音充当</a:t>
            </a:r>
            <a:r>
              <a:rPr lang="zh-CN" altLang="en-US" sz="1600" dirty="0" smtClean="0">
                <a:solidFill>
                  <a:prstClr val="black"/>
                </a:solidFill>
                <a:latin typeface="微软雅黑" panose="020B0503020204020204" pitchFamily="34" charset="-122"/>
                <a:ea typeface="微软雅黑" panose="020B0503020204020204" pitchFamily="34" charset="-122"/>
              </a:rPr>
              <a:t>）</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a:t>
            </a:r>
            <a:r>
              <a:rPr lang="zh-CN" altLang="en-US" sz="1600" b="1" dirty="0">
                <a:solidFill>
                  <a:srgbClr val="C00000"/>
                </a:solidFill>
                <a:latin typeface="微软雅黑" panose="020B0503020204020204" pitchFamily="34" charset="-122"/>
                <a:ea typeface="微软雅黑" panose="020B0503020204020204" pitchFamily="34" charset="-122"/>
              </a:rPr>
              <a:t>元音音素</a:t>
            </a:r>
            <a:r>
              <a:rPr lang="zh-CN" altLang="en-US" sz="1600" dirty="0">
                <a:solidFill>
                  <a:prstClr val="black"/>
                </a:solidFill>
                <a:latin typeface="微软雅黑" panose="020B0503020204020204" pitchFamily="34" charset="-122"/>
                <a:ea typeface="微软雅黑" panose="020B0503020204020204" pitchFamily="34" charset="-122"/>
              </a:rPr>
              <a:t>（音素不是字母）可构成一个音节，一个元音音素和一个或几个辅音音素结合也可以构成一个</a:t>
            </a:r>
            <a:r>
              <a:rPr lang="zh-CN" altLang="en-US" sz="1600" dirty="0" smtClean="0">
                <a:solidFill>
                  <a:prstClr val="black"/>
                </a:solidFill>
                <a:latin typeface="微软雅黑" panose="020B0503020204020204" pitchFamily="34" charset="-122"/>
                <a:ea typeface="微软雅黑" panose="020B0503020204020204" pitchFamily="34" charset="-122"/>
              </a:rPr>
              <a:t>音节</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元音音素可以构成音节，辅音音素不响亮，不能构成音节。</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0743978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233589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Phonemes</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1866759"/>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English is </a:t>
            </a:r>
            <a:r>
              <a:rPr lang="en-US" altLang="zh-CN" sz="1600" dirty="0">
                <a:solidFill>
                  <a:prstClr val="black"/>
                </a:solidFill>
                <a:latin typeface="微软雅黑" panose="020B0503020204020204" pitchFamily="34" charset="-122"/>
                <a:ea typeface="微软雅黑" panose="020B0503020204020204" pitchFamily="34" charset="-122"/>
              </a:rPr>
              <a:t>made up of </a:t>
            </a:r>
            <a:r>
              <a:rPr lang="en-US" altLang="zh-CN" sz="1600" b="1" dirty="0">
                <a:solidFill>
                  <a:srgbClr val="C00000"/>
                </a:solidFill>
                <a:latin typeface="微软雅黑" panose="020B0503020204020204" pitchFamily="34" charset="-122"/>
                <a:ea typeface="微软雅黑" panose="020B0503020204020204" pitchFamily="34" charset="-122"/>
              </a:rPr>
              <a:t>44</a:t>
            </a:r>
            <a:r>
              <a:rPr lang="en-US" altLang="zh-CN" sz="1600" dirty="0">
                <a:solidFill>
                  <a:prstClr val="black"/>
                </a:solidFill>
                <a:latin typeface="微软雅黑" panose="020B0503020204020204" pitchFamily="34" charset="-122"/>
                <a:ea typeface="微软雅黑" panose="020B0503020204020204" pitchFamily="34" charset="-122"/>
              </a:rPr>
              <a:t> phonemes</a:t>
            </a:r>
          </a:p>
          <a:p>
            <a:pPr marL="285750" indent="-285750">
              <a:lnSpc>
                <a:spcPct val="200000"/>
              </a:lnSpc>
              <a:buFont typeface="Wingdings" panose="05000000000000000000" pitchFamily="2" charset="2"/>
              <a:buChar char="p"/>
            </a:pPr>
            <a:r>
              <a:rPr lang="en-US" altLang="zh-CN" sz="1600" b="1" dirty="0" smtClean="0">
                <a:solidFill>
                  <a:srgbClr val="C00000"/>
                </a:solidFill>
                <a:latin typeface="微软雅黑" panose="020B0503020204020204" pitchFamily="34" charset="-122"/>
                <a:ea typeface="微软雅黑" panose="020B0503020204020204" pitchFamily="34" charset="-122"/>
              </a:rPr>
              <a:t>Vowels(</a:t>
            </a:r>
            <a:r>
              <a:rPr lang="zh-CN" altLang="en-US" sz="1600" b="1" dirty="0">
                <a:solidFill>
                  <a:srgbClr val="C00000"/>
                </a:solidFill>
                <a:latin typeface="微软雅黑" panose="020B0503020204020204" pitchFamily="34" charset="-122"/>
                <a:ea typeface="微软雅黑" panose="020B0503020204020204" pitchFamily="34" charset="-122"/>
              </a:rPr>
              <a:t>元音</a:t>
            </a:r>
            <a:r>
              <a:rPr lang="en-US" altLang="zh-CN" sz="1600" b="1" dirty="0" smtClean="0">
                <a:solidFill>
                  <a:srgbClr val="C00000"/>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smtClean="0">
                <a:solidFill>
                  <a:srgbClr val="C00000"/>
                </a:solidFill>
                <a:latin typeface="微软雅黑" panose="020B0503020204020204" pitchFamily="34" charset="-122"/>
                <a:ea typeface="微软雅黑" panose="020B0503020204020204" pitchFamily="34" charset="-122"/>
              </a:rPr>
              <a:t>Fricatives(</a:t>
            </a:r>
            <a:r>
              <a:rPr lang="zh-CN" altLang="en-US" sz="1600" b="1" dirty="0" smtClean="0">
                <a:solidFill>
                  <a:srgbClr val="C00000"/>
                </a:solidFill>
                <a:latin typeface="微软雅黑" panose="020B0503020204020204" pitchFamily="34" charset="-122"/>
                <a:ea typeface="微软雅黑" panose="020B0503020204020204" pitchFamily="34" charset="-122"/>
              </a:rPr>
              <a:t>摩擦音</a:t>
            </a:r>
            <a:r>
              <a:rPr lang="en-US" altLang="zh-CN" sz="1600" b="1" dirty="0" smtClean="0">
                <a:solidFill>
                  <a:srgbClr val="C00000"/>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Stops</a:t>
            </a: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Affricates</a:t>
            </a: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Nasal</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Glides</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5633273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005403"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连读</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1866759"/>
            <a:ext cx="10730590" cy="550920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smtClean="0">
                <a:solidFill>
                  <a:prstClr val="black"/>
                </a:solidFill>
                <a:latin typeface="微软雅黑" panose="020B0503020204020204" pitchFamily="34" charset="-122"/>
                <a:ea typeface="微软雅黑" panose="020B0503020204020204" pitchFamily="34" charset="-122"/>
              </a:rPr>
              <a:t>参考资料：</a:t>
            </a:r>
            <a:r>
              <a:rPr lang="en-US" altLang="zh-CN" sz="1600" dirty="0">
                <a:solidFill>
                  <a:prstClr val="black"/>
                </a:solidFill>
                <a:latin typeface="微软雅黑" panose="020B0503020204020204" pitchFamily="34" charset="-122"/>
                <a:ea typeface="微软雅黑" panose="020B0503020204020204" pitchFamily="34" charset="-122"/>
                <a:hlinkClick r:id="rId3"/>
              </a:rPr>
              <a:t>https://</a:t>
            </a:r>
            <a:r>
              <a:rPr lang="en-US" altLang="zh-CN" sz="1600" dirty="0" smtClean="0">
                <a:solidFill>
                  <a:prstClr val="black"/>
                </a:solidFill>
                <a:latin typeface="微软雅黑" panose="020B0503020204020204" pitchFamily="34" charset="-122"/>
                <a:ea typeface="微软雅黑" panose="020B0503020204020204" pitchFamily="34" charset="-122"/>
                <a:hlinkClick r:id="rId3"/>
              </a:rPr>
              <a:t>zhuanlan.zhihu.com/p/45053115</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发音规则一</a:t>
            </a:r>
            <a:r>
              <a:rPr lang="zh-CN" altLang="en-US" sz="1600" dirty="0">
                <a:solidFill>
                  <a:prstClr val="black"/>
                </a:solidFill>
                <a:latin typeface="微软雅黑" panose="020B0503020204020204" pitchFamily="34" charset="-122"/>
                <a:ea typeface="微软雅黑" panose="020B0503020204020204" pitchFamily="34" charset="-122"/>
              </a:rPr>
              <a:t>：辅音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smtClean="0">
                <a:solidFill>
                  <a:prstClr val="black"/>
                </a:solidFill>
                <a:latin typeface="微软雅黑" panose="020B0503020204020204" pitchFamily="34" charset="-122"/>
                <a:ea typeface="微软雅黑" panose="020B0503020204020204" pitchFamily="34" charset="-122"/>
              </a:rPr>
              <a:t>元音</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发音规则二</a:t>
            </a:r>
            <a:r>
              <a:rPr lang="zh-CN" altLang="en-US" sz="1600" dirty="0">
                <a:solidFill>
                  <a:prstClr val="black"/>
                </a:solidFill>
                <a:latin typeface="微软雅黑" panose="020B0503020204020204" pitchFamily="34" charset="-122"/>
                <a:ea typeface="微软雅黑" panose="020B0503020204020204" pitchFamily="34" charset="-122"/>
              </a:rPr>
              <a:t>：元音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元音：拼读成“元音</a:t>
            </a:r>
            <a:r>
              <a:rPr lang="en-US" altLang="zh-CN" sz="1600" dirty="0">
                <a:solidFill>
                  <a:prstClr val="black"/>
                </a:solidFill>
                <a:latin typeface="微软雅黑" panose="020B0503020204020204" pitchFamily="34" charset="-122"/>
                <a:ea typeface="微软雅黑" panose="020B0503020204020204" pitchFamily="34" charset="-122"/>
              </a:rPr>
              <a:t>+ [j] </a:t>
            </a:r>
            <a:r>
              <a:rPr lang="zh-CN" altLang="en-US" sz="1600" dirty="0">
                <a:solidFill>
                  <a:prstClr val="black"/>
                </a:solidFill>
                <a:latin typeface="微软雅黑" panose="020B0503020204020204" pitchFamily="34" charset="-122"/>
                <a:ea typeface="微软雅黑" panose="020B0503020204020204" pitchFamily="34" charset="-122"/>
              </a:rPr>
              <a:t>或 </a:t>
            </a:r>
            <a:r>
              <a:rPr lang="en-US" altLang="zh-CN" sz="1600" dirty="0">
                <a:solidFill>
                  <a:prstClr val="black"/>
                </a:solidFill>
                <a:latin typeface="微软雅黑" panose="020B0503020204020204" pitchFamily="34" charset="-122"/>
                <a:ea typeface="微软雅黑" panose="020B0503020204020204" pitchFamily="34" charset="-122"/>
              </a:rPr>
              <a:t>[w] +</a:t>
            </a:r>
            <a:r>
              <a:rPr lang="zh-CN" altLang="en-US" sz="1600" dirty="0" smtClean="0">
                <a:solidFill>
                  <a:prstClr val="black"/>
                </a:solidFill>
                <a:latin typeface="微软雅黑" panose="020B0503020204020204" pitchFamily="34" charset="-122"/>
                <a:ea typeface="微软雅黑" panose="020B0503020204020204" pitchFamily="34" charset="-122"/>
              </a:rPr>
              <a:t>元音”</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发音规则三</a:t>
            </a:r>
            <a:r>
              <a:rPr lang="zh-CN" altLang="en-US" sz="1600" dirty="0">
                <a:solidFill>
                  <a:prstClr val="black"/>
                </a:solidFill>
                <a:latin typeface="微软雅黑" panose="020B0503020204020204" pitchFamily="34" charset="-122"/>
                <a:ea typeface="微软雅黑" panose="020B0503020204020204" pitchFamily="34" charset="-122"/>
              </a:rPr>
              <a:t>：省略</a:t>
            </a:r>
            <a:r>
              <a:rPr lang="en-US" altLang="zh-CN" sz="1600" dirty="0">
                <a:solidFill>
                  <a:prstClr val="black"/>
                </a:solidFill>
                <a:latin typeface="微软雅黑" panose="020B0503020204020204" pitchFamily="34" charset="-122"/>
                <a:ea typeface="微软雅黑" panose="020B0503020204020204" pitchFamily="34" charset="-122"/>
              </a:rPr>
              <a:t>【h】</a:t>
            </a:r>
            <a:r>
              <a:rPr lang="zh-CN" altLang="en-US" sz="1600" dirty="0">
                <a:solidFill>
                  <a:prstClr val="black"/>
                </a:solidFill>
                <a:latin typeface="微软雅黑" panose="020B0503020204020204" pitchFamily="34" charset="-122"/>
                <a:ea typeface="微软雅黑" panose="020B0503020204020204" pitchFamily="34" charset="-122"/>
              </a:rPr>
              <a:t>的</a:t>
            </a:r>
            <a:r>
              <a:rPr lang="zh-CN" altLang="en-US" sz="1600" dirty="0" smtClean="0">
                <a:solidFill>
                  <a:prstClr val="black"/>
                </a:solidFill>
                <a:latin typeface="微软雅黑" panose="020B0503020204020204" pitchFamily="34" charset="-122"/>
                <a:ea typeface="微软雅黑" panose="020B0503020204020204" pitchFamily="34" charset="-122"/>
              </a:rPr>
              <a:t>连读</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a:t>
            </a:r>
            <a:r>
              <a:rPr lang="zh-CN" altLang="en-US" sz="1600" b="1" dirty="0" smtClean="0">
                <a:solidFill>
                  <a:prstClr val="black"/>
                </a:solidFill>
                <a:latin typeface="微软雅黑" panose="020B0503020204020204" pitchFamily="34" charset="-122"/>
                <a:ea typeface="微软雅黑" panose="020B0503020204020204" pitchFamily="34" charset="-122"/>
              </a:rPr>
              <a:t>规则四：</a:t>
            </a:r>
            <a:r>
              <a:rPr lang="zh-CN" altLang="en-US" sz="1600" dirty="0" smtClean="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失去</a:t>
            </a:r>
            <a:r>
              <a:rPr lang="zh-CN" altLang="en-US" sz="1600" dirty="0" smtClean="0">
                <a:solidFill>
                  <a:prstClr val="black"/>
                </a:solidFill>
                <a:latin typeface="微软雅黑" panose="020B0503020204020204" pitchFamily="34" charset="-122"/>
                <a:ea typeface="微软雅黑" panose="020B0503020204020204" pitchFamily="34" charset="-122"/>
              </a:rPr>
              <a:t>爆破</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a:t>
            </a:r>
            <a:r>
              <a:rPr lang="zh-CN" altLang="en-US" sz="1600" b="1" dirty="0" smtClean="0">
                <a:solidFill>
                  <a:prstClr val="black"/>
                </a:solidFill>
                <a:latin typeface="微软雅黑" panose="020B0503020204020204" pitchFamily="34" charset="-122"/>
                <a:ea typeface="微软雅黑" panose="020B0503020204020204" pitchFamily="34" charset="-122"/>
              </a:rPr>
              <a:t>规则五：</a:t>
            </a:r>
            <a:r>
              <a:rPr lang="zh-CN" altLang="en-US" sz="1600" dirty="0" smtClean="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[t]</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[d]+</a:t>
            </a:r>
            <a:r>
              <a:rPr lang="zh-CN" altLang="en-US" sz="1600" dirty="0">
                <a:solidFill>
                  <a:prstClr val="black"/>
                </a:solidFill>
                <a:latin typeface="微软雅黑" panose="020B0503020204020204" pitchFamily="34" charset="-122"/>
                <a:ea typeface="微软雅黑" panose="020B0503020204020204" pitchFamily="34" charset="-122"/>
              </a:rPr>
              <a:t>鼻辅音</a:t>
            </a:r>
            <a:r>
              <a:rPr lang="en-US" altLang="zh-CN" sz="1600" dirty="0">
                <a:solidFill>
                  <a:prstClr val="black"/>
                </a:solidFill>
                <a:latin typeface="微软雅黑" panose="020B0503020204020204" pitchFamily="34" charset="-122"/>
                <a:ea typeface="微软雅黑" panose="020B0503020204020204" pitchFamily="34" charset="-122"/>
              </a:rPr>
              <a:t>[m]</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[n</a:t>
            </a:r>
            <a:r>
              <a:rPr lang="en-US" altLang="zh-CN" sz="1600" dirty="0" smtClean="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a:t>
            </a:r>
            <a:r>
              <a:rPr lang="zh-CN" altLang="en-US" sz="1600" b="1" dirty="0" smtClean="0">
                <a:solidFill>
                  <a:prstClr val="black"/>
                </a:solidFill>
                <a:latin typeface="微软雅黑" panose="020B0503020204020204" pitchFamily="34" charset="-122"/>
                <a:ea typeface="微软雅黑" panose="020B0503020204020204" pitchFamily="34" charset="-122"/>
              </a:rPr>
              <a:t>规则六：</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[t]</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[d]+</a:t>
            </a:r>
            <a:r>
              <a:rPr lang="zh-CN" altLang="en-US" sz="1600" dirty="0">
                <a:solidFill>
                  <a:prstClr val="black"/>
                </a:solidFill>
                <a:latin typeface="微软雅黑" panose="020B0503020204020204" pitchFamily="34" charset="-122"/>
                <a:ea typeface="微软雅黑" panose="020B0503020204020204" pitchFamily="34" charset="-122"/>
              </a:rPr>
              <a:t>舌边音</a:t>
            </a:r>
            <a:r>
              <a:rPr lang="en-US" altLang="zh-CN" sz="1600" dirty="0">
                <a:solidFill>
                  <a:prstClr val="black"/>
                </a:solidFill>
                <a:latin typeface="微软雅黑" panose="020B0503020204020204" pitchFamily="34" charset="-122"/>
                <a:ea typeface="微软雅黑" panose="020B0503020204020204" pitchFamily="34" charset="-122"/>
              </a:rPr>
              <a:t>[l</a:t>
            </a:r>
            <a:r>
              <a:rPr lang="en-US" altLang="zh-CN" sz="1600" dirty="0" smtClean="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a:t>
            </a:r>
            <a:r>
              <a:rPr lang="zh-CN" altLang="en-US" sz="1600" b="1" dirty="0" smtClean="0">
                <a:solidFill>
                  <a:prstClr val="black"/>
                </a:solidFill>
                <a:latin typeface="微软雅黑" panose="020B0503020204020204" pitchFamily="34" charset="-122"/>
                <a:ea typeface="微软雅黑" panose="020B0503020204020204" pitchFamily="34" charset="-122"/>
              </a:rPr>
              <a:t>规则七：</a:t>
            </a:r>
            <a:r>
              <a:rPr lang="zh-CN" altLang="en-US" sz="1600" dirty="0" smtClean="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摩擦音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破擦音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失去爆破</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8741948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p:txBody>
      </p:sp>
      <p:sp>
        <p:nvSpPr>
          <p:cNvPr id="5" name="矩形 4"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570068" y="4910642"/>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smtClean="0">
                <a:solidFill>
                  <a:prstClr val="black"/>
                </a:solidFill>
                <a:latin typeface="Microsoft YaHei" charset="-122"/>
                <a:ea typeface="Microsoft YaHei" charset="-122"/>
                <a:cs typeface="Microsoft YaHei" charset="-122"/>
              </a:rPr>
              <a:t>关键问题</a:t>
            </a:r>
            <a:r>
              <a:rPr lang="en-US" altLang="zh-CN" sz="2400" b="1" dirty="0" smtClean="0">
                <a:solidFill>
                  <a:prstClr val="black"/>
                </a:solidFill>
                <a:latin typeface="Microsoft YaHei" charset="-122"/>
                <a:ea typeface="Microsoft YaHei" charset="-122"/>
                <a:cs typeface="Microsoft YaHei" charset="-122"/>
              </a:rPr>
              <a:t>1</a:t>
            </a:r>
            <a:r>
              <a:rPr lang="zh-CN" altLang="en-US" sz="2400" b="1" dirty="0" smtClean="0">
                <a:solidFill>
                  <a:prstClr val="black"/>
                </a:solidFill>
                <a:latin typeface="Microsoft YaHei" charset="-122"/>
                <a:ea typeface="Microsoft YaHei" charset="-122"/>
                <a:cs typeface="Microsoft YaHei" charset="-122"/>
              </a:rPr>
              <a:t>：如何拆解句子与音素？</a:t>
            </a:r>
            <a:endParaRPr lang="en-US" altLang="zh-CN" sz="1400" dirty="0">
              <a:solidFill>
                <a:prstClr val="black"/>
              </a:solidFill>
              <a:latin typeface="Microsoft YaHei" charset="-122"/>
              <a:ea typeface="Microsoft YaHei" charset="-122"/>
              <a:cs typeface="Microsoft YaHei" charset="-122"/>
            </a:endParaRPr>
          </a:p>
        </p:txBody>
      </p:sp>
      <p:sp>
        <p:nvSpPr>
          <p:cNvPr id="7" name="矩形 6">
            <a:extLst>
              <a:ext uri="{FF2B5EF4-FFF2-40B4-BE49-F238E27FC236}">
                <a16:creationId xmlns=""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8" name="矩形 7">
            <a:extLst>
              <a:ext uri="{FF2B5EF4-FFF2-40B4-BE49-F238E27FC236}">
                <a16:creationId xmlns="" xmlns:a16="http://schemas.microsoft.com/office/drawing/2014/main" id="{0FDAD747-108F-4A6D-9220-5EA05067FF1E}"/>
              </a:ext>
            </a:extLst>
          </p:cNvPr>
          <p:cNvSpPr/>
          <p:nvPr/>
        </p:nvSpPr>
        <p:spPr>
          <a:xfrm>
            <a:off x="843573" y="1866759"/>
            <a:ext cx="10730590" cy="238526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smtClean="0">
                <a:solidFill>
                  <a:prstClr val="black"/>
                </a:solidFill>
                <a:latin typeface="微软雅黑" panose="020B0503020204020204" pitchFamily="34" charset="-122"/>
                <a:ea typeface="微软雅黑" panose="020B0503020204020204" pitchFamily="34" charset="-122"/>
              </a:rPr>
              <a:t>DFT</a:t>
            </a:r>
            <a:r>
              <a:rPr lang="en-US" altLang="zh-CN" sz="1600" dirty="0" smtClean="0">
                <a:solidFill>
                  <a:prstClr val="black"/>
                </a:solidFill>
                <a:latin typeface="微软雅黑" panose="020B0503020204020204" pitchFamily="34" charset="-122"/>
                <a:ea typeface="微软雅黑" panose="020B0503020204020204" pitchFamily="34" charset="-122"/>
              </a:rPr>
              <a:t>: Data-Independent </a:t>
            </a:r>
            <a:r>
              <a:rPr lang="en-US" altLang="zh-CN" sz="1600" dirty="0">
                <a:solidFill>
                  <a:prstClr val="black"/>
                </a:solidFill>
                <a:latin typeface="微软雅黑" panose="020B0503020204020204" pitchFamily="34" charset="-122"/>
                <a:ea typeface="微软雅黑" panose="020B0503020204020204" pitchFamily="34" charset="-122"/>
              </a:rPr>
              <a:t>Transforms:</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SSA</a:t>
            </a:r>
            <a:r>
              <a:rPr lang="en-US" altLang="zh-CN" sz="1600" dirty="0">
                <a:solidFill>
                  <a:prstClr val="black"/>
                </a:solidFill>
                <a:latin typeface="微软雅黑" panose="020B0503020204020204" pitchFamily="34" charset="-122"/>
                <a:ea typeface="微软雅黑" panose="020B0503020204020204" pitchFamily="34" charset="-122"/>
              </a:rPr>
              <a:t>: Singular Spectrum Analysis</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rPr>
              <a:t>参考资料：</a:t>
            </a:r>
            <a:r>
              <a:rPr lang="en-US" altLang="zh-CN" sz="1050" dirty="0">
                <a:solidFill>
                  <a:prstClr val="black"/>
                </a:solidFill>
                <a:latin typeface="微软雅黑" panose="020B0503020204020204" pitchFamily="34" charset="-122"/>
                <a:ea typeface="微软雅黑" panose="020B0503020204020204" pitchFamily="34" charset="-122"/>
              </a:rPr>
              <a:t>Hear “No Evil”, See “Kenansville”*: Efficient </a:t>
            </a:r>
            <a:r>
              <a:rPr lang="en-US" altLang="zh-CN" sz="1050" dirty="0" smtClean="0">
                <a:solidFill>
                  <a:prstClr val="black"/>
                </a:solidFill>
                <a:latin typeface="微软雅黑" panose="020B0503020204020204" pitchFamily="34" charset="-122"/>
                <a:ea typeface="微软雅黑" panose="020B0503020204020204" pitchFamily="34" charset="-122"/>
              </a:rPr>
              <a:t>and Transferable </a:t>
            </a:r>
            <a:r>
              <a:rPr lang="en-US" altLang="zh-CN" sz="1050" dirty="0">
                <a:solidFill>
                  <a:prstClr val="black"/>
                </a:solidFill>
                <a:latin typeface="微软雅黑" panose="020B0503020204020204" pitchFamily="34" charset="-122"/>
                <a:ea typeface="微软雅黑" panose="020B0503020204020204" pitchFamily="34" charset="-122"/>
              </a:rPr>
              <a:t>Black-Box Attacks </a:t>
            </a:r>
            <a:r>
              <a:rPr lang="en-US" altLang="zh-CN" sz="1050" dirty="0" smtClean="0">
                <a:solidFill>
                  <a:prstClr val="black"/>
                </a:solidFill>
                <a:latin typeface="微软雅黑" panose="020B0503020204020204" pitchFamily="34" charset="-122"/>
                <a:ea typeface="微软雅黑" panose="020B0503020204020204" pitchFamily="34" charset="-122"/>
              </a:rPr>
              <a:t>on</a:t>
            </a:r>
          </a:p>
          <a:p>
            <a:pPr>
              <a:lnSpc>
                <a:spcPct val="200000"/>
              </a:lnSpc>
            </a:pPr>
            <a:r>
              <a:rPr lang="en-US" altLang="zh-CN" sz="1050" dirty="0" smtClean="0">
                <a:solidFill>
                  <a:prstClr val="black"/>
                </a:solidFill>
                <a:latin typeface="微软雅黑" panose="020B0503020204020204" pitchFamily="34" charset="-122"/>
                <a:ea typeface="微软雅黑" panose="020B0503020204020204" pitchFamily="34" charset="-122"/>
              </a:rPr>
              <a:t> Speech Recognition </a:t>
            </a:r>
            <a:r>
              <a:rPr lang="en-US" altLang="zh-CN" sz="1050" dirty="0">
                <a:solidFill>
                  <a:prstClr val="black"/>
                </a:solidFill>
                <a:latin typeface="微软雅黑" panose="020B0503020204020204" pitchFamily="34" charset="-122"/>
                <a:ea typeface="微软雅黑" panose="020B0503020204020204" pitchFamily="34" charset="-122"/>
              </a:rPr>
              <a:t>and Voice Identification Systems</a:t>
            </a:r>
          </a:p>
          <a:p>
            <a:pPr marL="285750" indent="-285750">
              <a:lnSpc>
                <a:spcPct val="200000"/>
              </a:lnSpc>
              <a:buFont typeface="Wingdings" panose="05000000000000000000" pitchFamily="2" charset="2"/>
              <a:buChar char="p"/>
            </a:pPr>
            <a:r>
              <a:rPr lang="en-US" altLang="zh-CN" sz="1600" b="1" dirty="0" smtClean="0">
                <a:solidFill>
                  <a:srgbClr val="C00000"/>
                </a:solidFill>
                <a:latin typeface="微软雅黑" panose="020B0503020204020204" pitchFamily="34" charset="-122"/>
                <a:ea typeface="微软雅黑" panose="020B0503020204020204" pitchFamily="34" charset="-122"/>
              </a:rPr>
              <a:t>To do list</a:t>
            </a:r>
          </a:p>
        </p:txBody>
      </p:sp>
      <p:pic>
        <p:nvPicPr>
          <p:cNvPr id="3" name="图片 2"/>
          <p:cNvPicPr>
            <a:picLocks noChangeAspect="1"/>
          </p:cNvPicPr>
          <p:nvPr/>
        </p:nvPicPr>
        <p:blipFill rotWithShape="1">
          <a:blip r:embed="rId3"/>
          <a:srcRect t="3041"/>
          <a:stretch/>
        </p:blipFill>
        <p:spPr>
          <a:xfrm>
            <a:off x="8193024" y="1260192"/>
            <a:ext cx="3544400" cy="3533319"/>
          </a:xfrm>
          <a:prstGeom prst="rect">
            <a:avLst/>
          </a:prstGeom>
        </p:spPr>
      </p:pic>
    </p:spTree>
    <p:extLst>
      <p:ext uri="{BB962C8B-B14F-4D97-AF65-F5344CB8AC3E}">
        <p14:creationId xmlns:p14="http://schemas.microsoft.com/office/powerpoint/2010/main" val="224160478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6" name="矩形 5"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570068" y="496288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smtClean="0">
                <a:solidFill>
                  <a:prstClr val="black"/>
                </a:solidFill>
                <a:latin typeface="Microsoft YaHei" charset="-122"/>
                <a:ea typeface="Microsoft YaHei" charset="-122"/>
                <a:cs typeface="Microsoft YaHei" charset="-122"/>
              </a:rPr>
              <a:t>关键问题</a:t>
            </a:r>
            <a:r>
              <a:rPr lang="en-US" altLang="zh-CN" sz="2400" b="1" dirty="0">
                <a:solidFill>
                  <a:prstClr val="black"/>
                </a:solidFill>
                <a:latin typeface="Microsoft YaHei" charset="-122"/>
                <a:ea typeface="Microsoft YaHei" charset="-122"/>
                <a:cs typeface="Microsoft YaHei" charset="-122"/>
              </a:rPr>
              <a:t>2</a:t>
            </a:r>
            <a:r>
              <a:rPr lang="zh-CN" altLang="en-US" sz="2400" b="1" dirty="0" smtClean="0">
                <a:solidFill>
                  <a:prstClr val="black"/>
                </a:solidFill>
                <a:latin typeface="Microsoft YaHei" charset="-122"/>
                <a:ea typeface="Microsoft YaHei" charset="-122"/>
                <a:cs typeface="Microsoft YaHei" charset="-122"/>
              </a:rPr>
              <a:t>：如何规范化以上规则并建模？</a:t>
            </a:r>
            <a:endParaRPr lang="en-US" altLang="zh-CN" sz="1400" dirty="0">
              <a:solidFill>
                <a:prstClr val="black"/>
              </a:solidFill>
              <a:latin typeface="Microsoft YaHei" charset="-122"/>
              <a:ea typeface="Microsoft YaHei" charset="-122"/>
              <a:cs typeface="Microsoft YaHei" charset="-122"/>
            </a:endParaRPr>
          </a:p>
        </p:txBody>
      </p:sp>
      <p:sp>
        <p:nvSpPr>
          <p:cNvPr id="8" name="矩形 7">
            <a:extLst>
              <a:ext uri="{FF2B5EF4-FFF2-40B4-BE49-F238E27FC236}">
                <a16:creationId xmlns="" xmlns:a16="http://schemas.microsoft.com/office/drawing/2014/main" id="{0FDAD747-108F-4A6D-9220-5EA05067FF1E}"/>
              </a:ext>
            </a:extLst>
          </p:cNvPr>
          <p:cNvSpPr/>
          <p:nvPr/>
        </p:nvSpPr>
        <p:spPr>
          <a:xfrm>
            <a:off x="843573" y="1866759"/>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smtClean="0">
                <a:solidFill>
                  <a:prstClr val="black"/>
                </a:solidFill>
                <a:latin typeface="微软雅黑" panose="020B0503020204020204" pitchFamily="34" charset="-122"/>
                <a:ea typeface="微软雅黑" panose="020B0503020204020204" pitchFamily="34" charset="-122"/>
              </a:rPr>
              <a:t>这个还没想出来</a:t>
            </a:r>
            <a:endParaRPr lang="en-US" altLang="zh-CN" sz="1600" b="1" dirty="0" smtClean="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921487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6" name="矩形 5"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570068" y="496288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smtClean="0">
                <a:solidFill>
                  <a:prstClr val="black"/>
                </a:solidFill>
                <a:latin typeface="Microsoft YaHei" charset="-122"/>
                <a:ea typeface="Microsoft YaHei" charset="-122"/>
                <a:cs typeface="Microsoft YaHei" charset="-122"/>
              </a:rPr>
              <a:t>关键问题</a:t>
            </a:r>
            <a:r>
              <a:rPr lang="en-US" altLang="zh-CN" sz="2400" b="1" dirty="0" smtClean="0">
                <a:solidFill>
                  <a:prstClr val="black"/>
                </a:solidFill>
                <a:latin typeface="Microsoft YaHei" charset="-122"/>
                <a:ea typeface="Microsoft YaHei" charset="-122"/>
                <a:cs typeface="Microsoft YaHei" charset="-122"/>
              </a:rPr>
              <a:t>3</a:t>
            </a:r>
            <a:r>
              <a:rPr lang="zh-CN" altLang="en-US" sz="2400" b="1" dirty="0" smtClean="0">
                <a:solidFill>
                  <a:prstClr val="black"/>
                </a:solidFill>
                <a:latin typeface="Microsoft YaHei" charset="-122"/>
                <a:ea typeface="Microsoft YaHei" charset="-122"/>
                <a:cs typeface="Microsoft YaHei" charset="-122"/>
              </a:rPr>
              <a:t>：如何衡量倍速之后的用户可察觉性？</a:t>
            </a:r>
            <a:endParaRPr lang="en-US" altLang="zh-CN" sz="1400" dirty="0">
              <a:solidFill>
                <a:prstClr val="black"/>
              </a:solidFill>
              <a:latin typeface="Microsoft YaHei" charset="-122"/>
              <a:ea typeface="Microsoft YaHei" charset="-122"/>
              <a:cs typeface="Microsoft YaHei" charset="-122"/>
            </a:endParaRPr>
          </a:p>
        </p:txBody>
      </p:sp>
      <p:sp>
        <p:nvSpPr>
          <p:cNvPr id="8" name="矩形 7">
            <a:extLst>
              <a:ext uri="{FF2B5EF4-FFF2-40B4-BE49-F238E27FC236}">
                <a16:creationId xmlns=""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smtClean="0">
                <a:solidFill>
                  <a:prstClr val="black"/>
                </a:solidFill>
                <a:latin typeface="微软雅黑" panose="020B0503020204020204" pitchFamily="34" charset="-122"/>
                <a:ea typeface="微软雅黑" panose="020B0503020204020204" pitchFamily="34" charset="-122"/>
              </a:rPr>
              <a:t>PESQ</a:t>
            </a:r>
          </a:p>
          <a:p>
            <a:pPr marL="285750" indent="-285750">
              <a:lnSpc>
                <a:spcPct val="200000"/>
              </a:lnSpc>
              <a:buFont typeface="Wingdings" panose="05000000000000000000" pitchFamily="2" charset="2"/>
              <a:buChar char="p"/>
            </a:pPr>
            <a:r>
              <a:rPr lang="en-US" altLang="zh-CN" sz="1600" b="1" dirty="0" smtClean="0">
                <a:solidFill>
                  <a:prstClr val="black"/>
                </a:solidFill>
                <a:latin typeface="微软雅黑" panose="020B0503020204020204" pitchFamily="34" charset="-122"/>
                <a:ea typeface="微软雅黑" panose="020B0503020204020204" pitchFamily="34" charset="-122"/>
              </a:rPr>
              <a:t>User Study</a:t>
            </a:r>
          </a:p>
          <a:p>
            <a:pPr marL="285750" indent="-285750">
              <a:lnSpc>
                <a:spcPct val="200000"/>
              </a:lnSpc>
              <a:buFont typeface="Wingdings" panose="05000000000000000000" pitchFamily="2" charset="2"/>
              <a:buChar char="p"/>
            </a:pPr>
            <a:r>
              <a:rPr lang="en-US" altLang="zh-CN" sz="1600" b="1" dirty="0" smtClean="0">
                <a:solidFill>
                  <a:prstClr val="black"/>
                </a:solidFill>
                <a:latin typeface="微软雅黑" panose="020B0503020204020204" pitchFamily="34" charset="-122"/>
                <a:ea typeface="微软雅黑" panose="020B0503020204020204" pitchFamily="34" charset="-122"/>
              </a:rPr>
              <a:t>……</a:t>
            </a:r>
            <a:endParaRPr lang="en-US" altLang="zh-CN" sz="1600" b="1" dirty="0" smtClean="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3087743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 xmlns:a16="http://schemas.microsoft.com/office/drawing/2014/main"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思路</a:t>
            </a:r>
            <a:r>
              <a:rPr lang="en-US" altLang="zh-CN" sz="3200" b="1" dirty="0" smtClean="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smtClean="0">
                <a:solidFill>
                  <a:prstClr val="black"/>
                </a:solidFill>
                <a:latin typeface="微软雅黑" panose="020B0503020204020204" pitchFamily="34" charset="-122"/>
                <a:ea typeface="微软雅黑" panose="020B0503020204020204" pitchFamily="34" charset="-122"/>
              </a:rPr>
              <a:t>Goal</a:t>
            </a:r>
            <a:r>
              <a:rPr lang="zh-CN" altLang="en-US" sz="1600" b="1" dirty="0" smtClean="0">
                <a:solidFill>
                  <a:prstClr val="black"/>
                </a:solidFill>
                <a:latin typeface="微软雅黑" panose="020B0503020204020204" pitchFamily="34" charset="-122"/>
                <a:ea typeface="微软雅黑" panose="020B0503020204020204" pitchFamily="34" charset="-122"/>
              </a:rPr>
              <a:t>：</a:t>
            </a:r>
            <a:r>
              <a:rPr lang="en-US" altLang="zh-CN" sz="1600" dirty="0" smtClean="0">
                <a:solidFill>
                  <a:prstClr val="black"/>
                </a:solidFill>
                <a:latin typeface="微软雅黑" panose="020B0503020204020204" pitchFamily="34" charset="-122"/>
                <a:ea typeface="微软雅黑" panose="020B0503020204020204" pitchFamily="34" charset="-122"/>
              </a:rPr>
              <a:t>targeted attack/</a:t>
            </a: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最</a:t>
            </a:r>
            <a:r>
              <a:rPr lang="zh-CN" altLang="en-US" sz="1600" dirty="0" smtClean="0">
                <a:solidFill>
                  <a:prstClr val="black"/>
                </a:solidFill>
                <a:latin typeface="微软雅黑" panose="020B0503020204020204" pitchFamily="34" charset="-122"/>
                <a:ea typeface="微软雅黑" panose="020B0503020204020204" pitchFamily="34" charset="-122"/>
              </a:rPr>
              <a:t>优</a:t>
            </a:r>
            <a:r>
              <a:rPr lang="en-US" altLang="zh-CN" sz="1600" dirty="0" smtClean="0">
                <a:solidFill>
                  <a:prstClr val="black"/>
                </a:solidFill>
                <a:latin typeface="微软雅黑" panose="020B0503020204020204" pitchFamily="34" charset="-122"/>
                <a:ea typeface="微软雅黑" panose="020B0503020204020204" pitchFamily="34" charset="-122"/>
              </a:rPr>
              <a:t>untargeted </a:t>
            </a:r>
            <a:r>
              <a:rPr lang="en-US" altLang="zh-CN" sz="1600" dirty="0">
                <a:solidFill>
                  <a:prstClr val="black"/>
                </a:solidFill>
                <a:latin typeface="微软雅黑" panose="020B0503020204020204" pitchFamily="34" charset="-122"/>
                <a:ea typeface="微软雅黑" panose="020B0503020204020204" pitchFamily="34" charset="-122"/>
              </a:rPr>
              <a:t>attack</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L1</a:t>
            </a:r>
            <a:r>
              <a:rPr lang="zh-CN" altLang="en-US" sz="1600" b="1" dirty="0" smtClean="0">
                <a:solidFill>
                  <a:prstClr val="black"/>
                </a:solidFill>
                <a:latin typeface="微软雅黑" panose="020B0503020204020204" pitchFamily="34" charset="-122"/>
                <a:ea typeface="微软雅黑" panose="020B0503020204020204" pitchFamily="34" charset="-122"/>
              </a:rPr>
              <a:t>：</a:t>
            </a:r>
            <a:r>
              <a:rPr lang="zh-CN" altLang="en-US" sz="1600" dirty="0" smtClean="0">
                <a:solidFill>
                  <a:prstClr val="black"/>
                </a:solidFill>
                <a:latin typeface="微软雅黑" panose="020B0503020204020204" pitchFamily="34" charset="-122"/>
                <a:ea typeface="微软雅黑" panose="020B0503020204020204" pitchFamily="34" charset="-122"/>
              </a:rPr>
              <a:t>攻击语句不固定</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smtClean="0">
                <a:solidFill>
                  <a:prstClr val="black"/>
                </a:solidFill>
                <a:latin typeface="微软雅黑" panose="020B0503020204020204" pitchFamily="34" charset="-122"/>
                <a:ea typeface="微软雅黑" panose="020B0503020204020204" pitchFamily="34" charset="-122"/>
              </a:rPr>
              <a:t>L2</a:t>
            </a:r>
            <a:r>
              <a:rPr lang="zh-CN" altLang="en-US" sz="1600" dirty="0" smtClean="0">
                <a:solidFill>
                  <a:prstClr val="black"/>
                </a:solidFill>
                <a:latin typeface="微软雅黑" panose="020B0503020204020204" pitchFamily="34" charset="-122"/>
                <a:ea typeface="微软雅黑" panose="020B0503020204020204" pitchFamily="34" charset="-122"/>
              </a:rPr>
              <a:t>：攻击语句固定</a:t>
            </a:r>
            <a:endParaRPr lang="en-US" altLang="zh-CN" sz="1600" dirty="0" smtClean="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964564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 xmlns:a16="http://schemas.microsoft.com/office/drawing/2014/main"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思路</a:t>
            </a:r>
            <a:r>
              <a:rPr lang="en-US" altLang="zh-CN" sz="3200" b="1" dirty="0" smtClean="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 xmlns:a16="http://schemas.microsoft.com/office/drawing/2014/main" id="{0FDAD747-108F-4A6D-9220-5EA05067FF1E}"/>
              </a:ext>
            </a:extLst>
          </p:cNvPr>
          <p:cNvSpPr/>
          <p:nvPr/>
        </p:nvSpPr>
        <p:spPr>
          <a:xfrm>
            <a:off x="843573" y="1866759"/>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smtClean="0">
                <a:solidFill>
                  <a:prstClr val="black"/>
                </a:solidFill>
                <a:latin typeface="微软雅黑" panose="020B0503020204020204" pitchFamily="34" charset="-122"/>
                <a:ea typeface="微软雅黑" panose="020B0503020204020204" pitchFamily="34" charset="-122"/>
              </a:rPr>
              <a:t>L1</a:t>
            </a:r>
            <a:r>
              <a:rPr lang="zh-CN" altLang="en-US" sz="1600" b="1" dirty="0" smtClean="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a:t>
            </a:r>
            <a:r>
              <a:rPr lang="zh-CN" altLang="en-US" sz="1600" dirty="0" smtClean="0">
                <a:solidFill>
                  <a:prstClr val="black"/>
                </a:solidFill>
                <a:latin typeface="微软雅黑" panose="020B0503020204020204" pitchFamily="34" charset="-122"/>
                <a:ea typeface="微软雅黑" panose="020B0503020204020204" pitchFamily="34" charset="-122"/>
              </a:rPr>
              <a:t>语句不固定</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smtClean="0">
                <a:solidFill>
                  <a:prstClr val="black"/>
                </a:solidFill>
                <a:latin typeface="微软雅黑" panose="020B0503020204020204" pitchFamily="34" charset="-122"/>
                <a:ea typeface="微软雅黑" panose="020B0503020204020204" pitchFamily="34" charset="-122"/>
              </a:rPr>
              <a:t>G</a:t>
            </a:r>
            <a:r>
              <a:rPr lang="zh-CN" altLang="en-US" sz="1600" dirty="0" smtClean="0">
                <a:solidFill>
                  <a:prstClr val="black"/>
                </a:solidFill>
                <a:latin typeface="微软雅黑" panose="020B0503020204020204" pitchFamily="34" charset="-122"/>
                <a:ea typeface="微软雅黑" panose="020B0503020204020204" pitchFamily="34" charset="-122"/>
              </a:rPr>
              <a:t>：</a:t>
            </a:r>
            <a:r>
              <a:rPr lang="zh-CN" altLang="en-US" sz="1600" b="1" dirty="0" smtClean="0">
                <a:solidFill>
                  <a:prstClr val="black"/>
                </a:solidFill>
                <a:latin typeface="微软雅黑" panose="020B0503020204020204" pitchFamily="34" charset="-122"/>
                <a:ea typeface="微软雅黑" panose="020B0503020204020204" pitchFamily="34" charset="-122"/>
              </a:rPr>
              <a:t>根据目标语句搜索最优可行性攻击语句</a:t>
            </a:r>
            <a:endParaRPr lang="en-US" altLang="zh-CN" sz="1600" b="1"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smtClean="0">
                <a:solidFill>
                  <a:prstClr val="black"/>
                </a:solidFill>
                <a:latin typeface="微软雅黑" panose="020B0503020204020204" pitchFamily="34" charset="-122"/>
                <a:ea typeface="微软雅黑" panose="020B0503020204020204" pitchFamily="34" charset="-122"/>
              </a:rPr>
              <a:t>PS</a:t>
            </a:r>
            <a:r>
              <a:rPr lang="zh-CN" altLang="en-US" sz="1600" b="1" dirty="0" smtClean="0">
                <a:solidFill>
                  <a:prstClr val="black"/>
                </a:solidFill>
                <a:latin typeface="微软雅黑" panose="020B0503020204020204" pitchFamily="34" charset="-122"/>
                <a:ea typeface="微软雅黑" panose="020B0503020204020204" pitchFamily="34" charset="-122"/>
              </a:rPr>
              <a:t>：</a:t>
            </a:r>
            <a:r>
              <a:rPr lang="zh-CN" altLang="en-US" sz="1600" dirty="0" smtClean="0">
                <a:solidFill>
                  <a:prstClr val="black"/>
                </a:solidFill>
                <a:latin typeface="微软雅黑" panose="020B0503020204020204" pitchFamily="34" charset="-122"/>
                <a:ea typeface="微软雅黑" panose="020B0503020204020204" pitchFamily="34" charset="-122"/>
              </a:rPr>
              <a:t>搭建基于连读等规则的攻击库</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smtClean="0">
                <a:solidFill>
                  <a:prstClr val="black"/>
                </a:solidFill>
                <a:latin typeface="微软雅黑" panose="020B0503020204020204" pitchFamily="34" charset="-122"/>
                <a:ea typeface="微软雅黑" panose="020B0503020204020204" pitchFamily="34" charset="-122"/>
              </a:rPr>
              <a:t>S1</a:t>
            </a:r>
            <a:r>
              <a:rPr lang="zh-CN" altLang="en-US" sz="1600" dirty="0" smtClean="0">
                <a:solidFill>
                  <a:prstClr val="black"/>
                </a:solidFill>
                <a:latin typeface="微软雅黑" panose="020B0503020204020204" pitchFamily="34" charset="-122"/>
                <a:ea typeface="微软雅黑" panose="020B0503020204020204" pitchFamily="34" charset="-122"/>
              </a:rPr>
              <a:t>：分解目标语句，提取关键音素</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smtClean="0">
                <a:solidFill>
                  <a:prstClr val="black"/>
                </a:solidFill>
                <a:latin typeface="微软雅黑" panose="020B0503020204020204" pitchFamily="34" charset="-122"/>
                <a:ea typeface="微软雅黑" panose="020B0503020204020204" pitchFamily="34" charset="-122"/>
              </a:rPr>
              <a:t>S2</a:t>
            </a:r>
            <a:r>
              <a:rPr lang="zh-CN" altLang="en-US" sz="1600" dirty="0" smtClean="0">
                <a:solidFill>
                  <a:prstClr val="black"/>
                </a:solidFill>
                <a:latin typeface="微软雅黑" panose="020B0503020204020204" pitchFamily="34" charset="-122"/>
                <a:ea typeface="微软雅黑" panose="020B0503020204020204" pitchFamily="34" charset="-122"/>
              </a:rPr>
              <a:t>：遍历连读等可被倍速影响的规则，并以最小人为察觉性对优化目标，修改攻击语句部分语句播放速度</a:t>
            </a:r>
            <a:endParaRPr lang="en-US" altLang="zh-CN" sz="1600" dirty="0" smtClean="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69989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smtClean="0">
                <a:solidFill>
                  <a:schemeClr val="bg2">
                    <a:lumMod val="10000"/>
                  </a:schemeClr>
                </a:solidFill>
                <a:latin typeface="微软雅黑" panose="020B0503020204020204" pitchFamily="34" charset="-122"/>
                <a:ea typeface="微软雅黑" panose="020B0503020204020204" pitchFamily="34" charset="-122"/>
              </a:rPr>
              <a:t>Background</a:t>
            </a:r>
            <a:endParaRPr lang="en-US" altLang="zh-CN" sz="4000" dirty="0" smtClean="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9289446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 xmlns:a16="http://schemas.microsoft.com/office/drawing/2014/main"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思路</a:t>
            </a:r>
            <a:r>
              <a:rPr lang="en-US" altLang="zh-CN" sz="3200" b="1" dirty="0" smtClean="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 xmlns:a16="http://schemas.microsoft.com/office/drawing/2014/main" id="{0FDAD747-108F-4A6D-9220-5EA05067FF1E}"/>
              </a:ext>
            </a:extLst>
          </p:cNvPr>
          <p:cNvSpPr/>
          <p:nvPr/>
        </p:nvSpPr>
        <p:spPr>
          <a:xfrm>
            <a:off x="843573" y="1866759"/>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smtClean="0">
                <a:solidFill>
                  <a:prstClr val="black"/>
                </a:solidFill>
                <a:latin typeface="微软雅黑" panose="020B0503020204020204" pitchFamily="34" charset="-122"/>
                <a:ea typeface="微软雅黑" panose="020B0503020204020204" pitchFamily="34" charset="-122"/>
              </a:rPr>
              <a:t>L2</a:t>
            </a:r>
            <a:r>
              <a:rPr lang="zh-CN" altLang="en-US" sz="1600" b="1" dirty="0" smtClean="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a:t>
            </a:r>
            <a:r>
              <a:rPr lang="zh-CN" altLang="en-US" sz="1600" dirty="0" smtClean="0">
                <a:solidFill>
                  <a:prstClr val="black"/>
                </a:solidFill>
                <a:latin typeface="微软雅黑" panose="020B0503020204020204" pitchFamily="34" charset="-122"/>
                <a:ea typeface="微软雅黑" panose="020B0503020204020204" pitchFamily="34" charset="-122"/>
              </a:rPr>
              <a:t>语句固定</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smtClean="0">
                <a:solidFill>
                  <a:prstClr val="black"/>
                </a:solidFill>
                <a:latin typeface="微软雅黑" panose="020B0503020204020204" pitchFamily="34" charset="-122"/>
                <a:ea typeface="微软雅黑" panose="020B0503020204020204" pitchFamily="34" charset="-122"/>
              </a:rPr>
              <a:t>G</a:t>
            </a:r>
            <a:r>
              <a:rPr lang="zh-CN" altLang="en-US" sz="1600" dirty="0" smtClean="0">
                <a:solidFill>
                  <a:prstClr val="black"/>
                </a:solidFill>
                <a:latin typeface="微软雅黑" panose="020B0503020204020204" pitchFamily="34" charset="-122"/>
                <a:ea typeface="微软雅黑" panose="020B0503020204020204" pitchFamily="34" charset="-122"/>
              </a:rPr>
              <a:t>：</a:t>
            </a:r>
            <a:r>
              <a:rPr lang="zh-CN" altLang="en-US" sz="1600" b="1" dirty="0" smtClean="0">
                <a:solidFill>
                  <a:prstClr val="black"/>
                </a:solidFill>
                <a:latin typeface="微软雅黑" panose="020B0503020204020204" pitchFamily="34" charset="-122"/>
                <a:ea typeface="微软雅黑" panose="020B0503020204020204" pitchFamily="34" charset="-122"/>
              </a:rPr>
              <a:t>根据攻击语句搜索最优恶意语句</a:t>
            </a:r>
            <a:endParaRPr lang="en-US" altLang="zh-CN" sz="1600" b="1"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smtClean="0">
                <a:solidFill>
                  <a:prstClr val="black"/>
                </a:solidFill>
                <a:latin typeface="微软雅黑" panose="020B0503020204020204" pitchFamily="34" charset="-122"/>
                <a:ea typeface="微软雅黑" panose="020B0503020204020204" pitchFamily="34" charset="-122"/>
              </a:rPr>
              <a:t>PS</a:t>
            </a:r>
            <a:r>
              <a:rPr lang="zh-CN" altLang="en-US" sz="1600" b="1" dirty="0" smtClean="0">
                <a:solidFill>
                  <a:prstClr val="black"/>
                </a:solidFill>
                <a:latin typeface="微软雅黑" panose="020B0503020204020204" pitchFamily="34" charset="-122"/>
                <a:ea typeface="微软雅黑" panose="020B0503020204020204" pitchFamily="34" charset="-122"/>
              </a:rPr>
              <a:t>：</a:t>
            </a:r>
            <a:r>
              <a:rPr lang="zh-CN" altLang="en-US" sz="1600" dirty="0" smtClean="0">
                <a:solidFill>
                  <a:prstClr val="black"/>
                </a:solidFill>
                <a:latin typeface="微软雅黑" panose="020B0503020204020204" pitchFamily="34" charset="-122"/>
                <a:ea typeface="微软雅黑" panose="020B0503020204020204" pitchFamily="34" charset="-122"/>
              </a:rPr>
              <a:t>搭建基于连读等规则的攻击库</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smtClean="0">
                <a:solidFill>
                  <a:prstClr val="black"/>
                </a:solidFill>
                <a:latin typeface="微软雅黑" panose="020B0503020204020204" pitchFamily="34" charset="-122"/>
                <a:ea typeface="微软雅黑" panose="020B0503020204020204" pitchFamily="34" charset="-122"/>
              </a:rPr>
              <a:t>S1</a:t>
            </a:r>
            <a:r>
              <a:rPr lang="zh-CN" altLang="en-US" sz="1600" dirty="0" smtClean="0">
                <a:solidFill>
                  <a:prstClr val="black"/>
                </a:solidFill>
                <a:latin typeface="微软雅黑" panose="020B0503020204020204" pitchFamily="34" charset="-122"/>
                <a:ea typeface="微软雅黑" panose="020B0503020204020204" pitchFamily="34" charset="-122"/>
              </a:rPr>
              <a:t>：分解攻击语句，提取关键音素</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smtClean="0">
                <a:solidFill>
                  <a:prstClr val="black"/>
                </a:solidFill>
                <a:latin typeface="微软雅黑" panose="020B0503020204020204" pitchFamily="34" charset="-122"/>
                <a:ea typeface="微软雅黑" panose="020B0503020204020204" pitchFamily="34" charset="-122"/>
              </a:rPr>
              <a:t>S2</a:t>
            </a:r>
            <a:r>
              <a:rPr lang="zh-CN" altLang="en-US" sz="1600" dirty="0" smtClean="0">
                <a:solidFill>
                  <a:prstClr val="black"/>
                </a:solidFill>
                <a:latin typeface="微软雅黑" panose="020B0503020204020204" pitchFamily="34" charset="-122"/>
                <a:ea typeface="微软雅黑" panose="020B0503020204020204" pitchFamily="34" charset="-122"/>
              </a:rPr>
              <a:t>：遍历连读等可被倍速影响的规则，并以最大恶意程度为优化目标，修改攻击语句部分语句播放速度</a:t>
            </a:r>
            <a:endParaRPr lang="en-US" altLang="zh-CN" sz="1600" dirty="0" smtClean="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9744237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err="1" smtClean="0">
                <a:solidFill>
                  <a:schemeClr val="bg2">
                    <a:lumMod val="10000"/>
                  </a:schemeClr>
                </a:solidFill>
                <a:latin typeface="微软雅黑" panose="020B0503020204020204" pitchFamily="34" charset="-122"/>
                <a:ea typeface="微软雅黑" panose="020B0503020204020204" pitchFamily="34" charset="-122"/>
              </a:rPr>
              <a:t>DeepSpeech</a:t>
            </a:r>
            <a:endParaRPr lang="en-US" altLang="zh-CN" sz="4000" dirty="0" smtClean="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3466155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测试结果</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1866759"/>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rPr>
              <a:t>正常识别有点问题</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545776" y="3573042"/>
            <a:ext cx="5514975" cy="2019300"/>
          </a:xfrm>
          <a:prstGeom prst="rect">
            <a:avLst/>
          </a:prstGeom>
        </p:spPr>
      </p:pic>
    </p:spTree>
    <p:extLst>
      <p:ext uri="{BB962C8B-B14F-4D97-AF65-F5344CB8AC3E}">
        <p14:creationId xmlns:p14="http://schemas.microsoft.com/office/powerpoint/2010/main" val="231930915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smtClean="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smtClean="0">
                <a:solidFill>
                  <a:schemeClr val="bg2">
                    <a:lumMod val="10000"/>
                  </a:schemeClr>
                </a:solidFill>
                <a:latin typeface="微软雅黑" panose="020B0503020204020204" pitchFamily="34" charset="-122"/>
                <a:ea typeface="微软雅黑" panose="020B0503020204020204" pitchFamily="34" charset="-122"/>
              </a:rPr>
              <a:t>20</a:t>
            </a: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smtClean="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0334920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222868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ARPABET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1705371"/>
            <a:ext cx="10730590" cy="131997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400" dirty="0">
                <a:solidFill>
                  <a:prstClr val="black"/>
                </a:solidFill>
                <a:latin typeface="微软雅黑" panose="020B0503020204020204" pitchFamily="34" charset="-122"/>
                <a:ea typeface="微软雅黑" panose="020B0503020204020204" pitchFamily="34" charset="-122"/>
              </a:rPr>
              <a:t>ARPABET (also spelled </a:t>
            </a:r>
            <a:r>
              <a:rPr lang="en-US" altLang="zh-CN" sz="1400" dirty="0" err="1">
                <a:solidFill>
                  <a:prstClr val="black"/>
                </a:solidFill>
                <a:latin typeface="微软雅黑" panose="020B0503020204020204" pitchFamily="34" charset="-122"/>
                <a:ea typeface="微软雅黑" panose="020B0503020204020204" pitchFamily="34" charset="-122"/>
              </a:rPr>
              <a:t>ARPAbet</a:t>
            </a:r>
            <a:r>
              <a:rPr lang="en-US" altLang="zh-CN" sz="1400" dirty="0">
                <a:solidFill>
                  <a:prstClr val="black"/>
                </a:solidFill>
                <a:latin typeface="微软雅黑" panose="020B0503020204020204" pitchFamily="34" charset="-122"/>
                <a:ea typeface="微软雅黑" panose="020B0503020204020204" pitchFamily="34" charset="-122"/>
              </a:rPr>
              <a:t>) is a set of phonetic transcription codes developed by Advanced Research Projects Agency (ARPA) as a part of their Speech Understanding Research project in the 1970s. It represents phonemes and allophones of General American English with distinct sequences of ASCII characters.</a:t>
            </a:r>
            <a:endParaRPr lang="en-US" altLang="zh-CN" sz="1400" dirty="0" smtClean="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6188721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222868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ARPABET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4107742" y="986584"/>
            <a:ext cx="2824238" cy="5326828"/>
          </a:xfrm>
          <a:prstGeom prst="rect">
            <a:avLst/>
          </a:prstGeom>
        </p:spPr>
      </p:pic>
      <p:pic>
        <p:nvPicPr>
          <p:cNvPr id="3" name="图片 2"/>
          <p:cNvPicPr>
            <a:picLocks noChangeAspect="1"/>
          </p:cNvPicPr>
          <p:nvPr/>
        </p:nvPicPr>
        <p:blipFill rotWithShape="1">
          <a:blip r:embed="rId4"/>
          <a:srcRect b="21754"/>
          <a:stretch/>
        </p:blipFill>
        <p:spPr>
          <a:xfrm>
            <a:off x="7355189" y="947329"/>
            <a:ext cx="2679263" cy="5366083"/>
          </a:xfrm>
          <a:prstGeom prst="rect">
            <a:avLst/>
          </a:prstGeom>
        </p:spPr>
      </p:pic>
    </p:spTree>
    <p:extLst>
      <p:ext uri="{BB962C8B-B14F-4D97-AF65-F5344CB8AC3E}">
        <p14:creationId xmlns:p14="http://schemas.microsoft.com/office/powerpoint/2010/main" val="306673942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smtClean="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smtClean="0">
                <a:solidFill>
                  <a:schemeClr val="bg2">
                    <a:lumMod val="10000"/>
                  </a:schemeClr>
                </a:solidFill>
                <a:latin typeface="微软雅黑" panose="020B0503020204020204" pitchFamily="34" charset="-122"/>
                <a:ea typeface="微软雅黑" panose="020B0503020204020204" pitchFamily="34" charset="-122"/>
              </a:rPr>
              <a:t>26</a:t>
            </a: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smtClean="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951903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630575"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a:t>
            </a:r>
            <a:r>
              <a:rPr lang="en-US" altLang="zh-CN" sz="3200" b="1" dirty="0" smtClean="0">
                <a:solidFill>
                  <a:prstClr val="black"/>
                </a:solidFill>
                <a:latin typeface="微软雅黑" panose="020B0503020204020204" pitchFamily="34" charset="-122"/>
                <a:ea typeface="微软雅黑" panose="020B0503020204020204" pitchFamily="34" charset="-122"/>
              </a:rPr>
              <a:t>odel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 xmlns:a16="http://schemas.microsoft.com/office/drawing/2014/main" id="{0FDAD747-108F-4A6D-9220-5EA05067FF1E}"/>
              </a:ext>
            </a:extLst>
          </p:cNvPr>
          <p:cNvSpPr/>
          <p:nvPr/>
        </p:nvSpPr>
        <p:spPr>
          <a:xfrm>
            <a:off x="1242148" y="2640236"/>
            <a:ext cx="3497689" cy="369332"/>
          </a:xfrm>
          <a:prstGeom prst="rect">
            <a:avLst/>
          </a:prstGeom>
        </p:spPr>
        <p:txBody>
          <a:bodyPr wrap="none">
            <a:spAutoFit/>
          </a:bodyPr>
          <a:lstStyle/>
          <a:p>
            <a:r>
              <a:rPr lang="zh-CN" altLang="en-US" dirty="0" smtClean="0">
                <a:solidFill>
                  <a:prstClr val="black"/>
                </a:solidFill>
                <a:latin typeface="Arial"/>
                <a:ea typeface="华文新魏" panose="02010800040101010101" pitchFamily="2" charset="-122"/>
              </a:rPr>
              <a:t>“</a:t>
            </a:r>
            <a:r>
              <a:rPr lang="en-US" altLang="zh-CN" dirty="0" smtClean="0">
                <a:solidFill>
                  <a:prstClr val="black"/>
                </a:solidFill>
                <a:latin typeface="Arial"/>
                <a:ea typeface="华文新魏" panose="02010800040101010101" pitchFamily="2" charset="-122"/>
              </a:rPr>
              <a:t>okay, google. Take a picture</a:t>
            </a:r>
            <a:r>
              <a:rPr lang="zh-CN" altLang="en-US" dirty="0" smtClean="0">
                <a:solidFill>
                  <a:prstClr val="black"/>
                </a:solidFill>
                <a:latin typeface="Arial"/>
                <a:ea typeface="华文新魏" panose="02010800040101010101" pitchFamily="2" charset="-122"/>
              </a:rPr>
              <a:t>”</a:t>
            </a:r>
            <a:endParaRPr lang="zh-CN" altLang="en-US" dirty="0">
              <a:solidFill>
                <a:prstClr val="black"/>
              </a:solidFill>
              <a:latin typeface="Arial"/>
              <a:ea typeface="华文新魏" panose="02010800040101010101" pitchFamily="2" charset="-122"/>
            </a:endParaRPr>
          </a:p>
        </p:txBody>
      </p:sp>
      <p:sp>
        <p:nvSpPr>
          <p:cNvPr id="3" name="文本框 2"/>
          <p:cNvSpPr txBox="1"/>
          <p:nvPr/>
        </p:nvSpPr>
        <p:spPr>
          <a:xfrm>
            <a:off x="1021393" y="2064236"/>
            <a:ext cx="3896870" cy="576000"/>
          </a:xfrm>
          <a:prstGeom prst="rect">
            <a:avLst/>
          </a:prstGeom>
          <a:noFill/>
          <a:ln w="38100">
            <a:solidFill>
              <a:schemeClr val="accent1">
                <a:lumMod val="75000"/>
              </a:schemeClr>
            </a:solidFill>
          </a:ln>
        </p:spPr>
        <p:txBody>
          <a:bodyPr wrap="square" rtlCol="0">
            <a:spAutoFit/>
          </a:bodyPr>
          <a:lstStyle/>
          <a:p>
            <a:pPr algn="ctr"/>
            <a:r>
              <a:rPr lang="en-US" altLang="zh-CN" sz="2800" b="1" dirty="0" smtClean="0"/>
              <a:t>Target A</a:t>
            </a:r>
            <a:endParaRPr lang="zh-CN" altLang="en-US" sz="2800" b="1" dirty="0"/>
          </a:p>
        </p:txBody>
      </p:sp>
      <p:sp>
        <p:nvSpPr>
          <p:cNvPr id="8" name="文本框 7"/>
          <p:cNvSpPr txBox="1"/>
          <p:nvPr/>
        </p:nvSpPr>
        <p:spPr>
          <a:xfrm>
            <a:off x="7193593" y="2064236"/>
            <a:ext cx="3896870" cy="523220"/>
          </a:xfrm>
          <a:prstGeom prst="rect">
            <a:avLst/>
          </a:prstGeom>
          <a:noFill/>
          <a:ln w="38100">
            <a:solidFill>
              <a:schemeClr val="accent1">
                <a:lumMod val="75000"/>
              </a:schemeClr>
            </a:solidFill>
          </a:ln>
        </p:spPr>
        <p:txBody>
          <a:bodyPr wrap="square" rtlCol="0">
            <a:spAutoFit/>
          </a:bodyPr>
          <a:lstStyle/>
          <a:p>
            <a:pPr algn="ctr"/>
            <a:r>
              <a:rPr lang="en-US" altLang="zh-CN" sz="2800" b="1" dirty="0" smtClean="0"/>
              <a:t>Target B</a:t>
            </a:r>
            <a:endParaRPr lang="zh-CN" altLang="en-US" sz="2800" b="1" dirty="0"/>
          </a:p>
        </p:txBody>
      </p:sp>
      <p:sp>
        <p:nvSpPr>
          <p:cNvPr id="9" name="矩形 8">
            <a:extLst>
              <a:ext uri="{FF2B5EF4-FFF2-40B4-BE49-F238E27FC236}">
                <a16:creationId xmlns="" xmlns:a16="http://schemas.microsoft.com/office/drawing/2014/main" id="{2A55BA5B-CE30-435B-95FB-B00B8161E590}"/>
              </a:ext>
            </a:extLst>
          </p:cNvPr>
          <p:cNvSpPr/>
          <p:nvPr/>
        </p:nvSpPr>
        <p:spPr>
          <a:xfrm>
            <a:off x="7540737" y="2640236"/>
            <a:ext cx="3202581" cy="369332"/>
          </a:xfrm>
          <a:prstGeom prst="rect">
            <a:avLst/>
          </a:prstGeom>
        </p:spPr>
        <p:txBody>
          <a:bodyPr wrap="square">
            <a:spAutoFit/>
          </a:bodyPr>
          <a:lstStyle/>
          <a:p>
            <a:pPr algn="ctr"/>
            <a:r>
              <a:rPr lang="zh-CN" altLang="en-US" dirty="0" smtClean="0">
                <a:solidFill>
                  <a:prstClr val="black"/>
                </a:solidFill>
                <a:latin typeface="Arial"/>
                <a:ea typeface="华文新魏" panose="02010800040101010101" pitchFamily="2" charset="-122"/>
              </a:rPr>
              <a:t>“</a:t>
            </a:r>
            <a:r>
              <a:rPr lang="en-US" altLang="zh-CN" dirty="0" smtClean="0">
                <a:solidFill>
                  <a:prstClr val="black"/>
                </a:solidFill>
                <a:latin typeface="Arial"/>
                <a:ea typeface="华文新魏" panose="02010800040101010101" pitchFamily="2" charset="-122"/>
              </a:rPr>
              <a:t>I’m eating a sandwich arms</a:t>
            </a:r>
            <a:r>
              <a:rPr lang="zh-CN" altLang="en-US" dirty="0" smtClean="0">
                <a:solidFill>
                  <a:prstClr val="black"/>
                </a:solidFill>
                <a:latin typeface="Arial"/>
                <a:ea typeface="华文新魏" panose="02010800040101010101" pitchFamily="2" charset="-122"/>
              </a:rPr>
              <a:t>”</a:t>
            </a:r>
            <a:endParaRPr lang="zh-CN" altLang="en-US" dirty="0">
              <a:solidFill>
                <a:prstClr val="black"/>
              </a:solidFill>
              <a:latin typeface="Arial"/>
              <a:ea typeface="华文新魏" panose="02010800040101010101" pitchFamily="2" charset="-122"/>
            </a:endParaRPr>
          </a:p>
        </p:txBody>
      </p:sp>
      <p:sp>
        <p:nvSpPr>
          <p:cNvPr id="7" name="右箭头 6"/>
          <p:cNvSpPr/>
          <p:nvPr/>
        </p:nvSpPr>
        <p:spPr>
          <a:xfrm>
            <a:off x="5129496" y="2234626"/>
            <a:ext cx="1852863" cy="235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a:off x="2848526" y="3009568"/>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389639" y="3148918"/>
            <a:ext cx="3057247" cy="369332"/>
          </a:xfrm>
          <a:prstGeom prst="rect">
            <a:avLst/>
          </a:prstGeom>
          <a:noFill/>
        </p:spPr>
        <p:txBody>
          <a:bodyPr wrap="none" rtlCol="0">
            <a:spAutoFit/>
          </a:bodyPr>
          <a:lstStyle/>
          <a:p>
            <a:r>
              <a:rPr lang="en-US" altLang="zh-CN" dirty="0" smtClean="0">
                <a:latin typeface="Arial Unicode MS" panose="020B0604020202020204" pitchFamily="34" charset="-122"/>
                <a:ea typeface="Arial Unicode MS" panose="020B0604020202020204" pitchFamily="34" charset="-122"/>
                <a:cs typeface="Arial Unicode MS" panose="020B0604020202020204" pitchFamily="34" charset="-122"/>
              </a:rPr>
              <a:t>Step1: Phoneme/Word split</a:t>
            </a:r>
          </a:p>
        </p:txBody>
      </p:sp>
      <p:sp>
        <p:nvSpPr>
          <p:cNvPr id="2" name="矩形 1"/>
          <p:cNvSpPr/>
          <p:nvPr/>
        </p:nvSpPr>
        <p:spPr>
          <a:xfrm>
            <a:off x="792793" y="3768605"/>
            <a:ext cx="6096000" cy="646331"/>
          </a:xfrm>
          <a:prstGeom prst="rect">
            <a:avLst/>
          </a:prstGeom>
        </p:spPr>
        <p:txBody>
          <a:bodyPr>
            <a:spAutoFit/>
          </a:bodyPr>
          <a:lstStyle/>
          <a:p>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[[['OW2', 'K', 'EY1']], [['G', 'UW1', 'G', 'AH0', 'L']], [['T', 'EY1', 'K']], [['AH0'], ['EY1']], [['P', 'IH1', 'K', 'CH', 'ER0']]]</a:t>
            </a:r>
          </a:p>
        </p:txBody>
      </p:sp>
      <p:sp>
        <p:nvSpPr>
          <p:cNvPr id="14" name="下箭头 13"/>
          <p:cNvSpPr/>
          <p:nvPr/>
        </p:nvSpPr>
        <p:spPr>
          <a:xfrm>
            <a:off x="2859572" y="4525941"/>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389639" y="4665291"/>
            <a:ext cx="1890261" cy="369332"/>
          </a:xfrm>
          <a:prstGeom prst="rect">
            <a:avLst/>
          </a:prstGeom>
          <a:noFill/>
        </p:spPr>
        <p:txBody>
          <a:bodyPr wrap="none" rtlCol="0">
            <a:spAutoFit/>
          </a:bodyPr>
          <a:lstStyle/>
          <a:p>
            <a:r>
              <a:rPr lang="en-US" altLang="zh-CN" dirty="0" smtClean="0">
                <a:latin typeface="Arial Unicode MS" panose="020B0604020202020204" pitchFamily="34" charset="-122"/>
                <a:ea typeface="Arial Unicode MS" panose="020B0604020202020204" pitchFamily="34" charset="-122"/>
                <a:cs typeface="Arial Unicode MS" panose="020B0604020202020204" pitchFamily="34" charset="-122"/>
              </a:rPr>
              <a:t>Step2: Part TSM</a:t>
            </a:r>
          </a:p>
        </p:txBody>
      </p:sp>
      <p:sp>
        <p:nvSpPr>
          <p:cNvPr id="16" name="矩形 15"/>
          <p:cNvSpPr/>
          <p:nvPr/>
        </p:nvSpPr>
        <p:spPr>
          <a:xfrm>
            <a:off x="792793" y="5299730"/>
            <a:ext cx="6096000" cy="646331"/>
          </a:xfrm>
          <a:prstGeom prst="rect">
            <a:avLst/>
          </a:prstGeom>
        </p:spPr>
        <p:txBody>
          <a:bodyPr>
            <a:spAutoFit/>
          </a:bodyPr>
          <a:lstStyle/>
          <a:p>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[[['OW2', 'K', '</a:t>
            </a:r>
            <a:r>
              <a:rPr lang="zh-CN" altLang="en-US" b="1" dirty="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EY1</a:t>
            </a:r>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 [['G', 'UW1', 'G', 'AH0', 'L']], [['T', 'EY1', 'K']], [['AH0'], ['EY1']], [['P', 'IH1', 'K', 'CH', 'ER0']]]</a:t>
            </a:r>
          </a:p>
        </p:txBody>
      </p:sp>
      <p:sp>
        <p:nvSpPr>
          <p:cNvPr id="17" name="下箭头 16"/>
          <p:cNvSpPr/>
          <p:nvPr/>
        </p:nvSpPr>
        <p:spPr>
          <a:xfrm rot="16200000">
            <a:off x="7072291" y="5391178"/>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7670846" y="5422841"/>
            <a:ext cx="3896870" cy="523220"/>
          </a:xfrm>
          <a:prstGeom prst="rect">
            <a:avLst/>
          </a:prstGeom>
          <a:noFill/>
          <a:ln w="38100">
            <a:solidFill>
              <a:schemeClr val="accent1">
                <a:lumMod val="75000"/>
              </a:schemeClr>
            </a:solidFill>
          </a:ln>
        </p:spPr>
        <p:txBody>
          <a:bodyPr wrap="square" rtlCol="0">
            <a:spAutoFit/>
          </a:bodyPr>
          <a:lstStyle/>
          <a:p>
            <a:pPr algn="ctr"/>
            <a:r>
              <a:rPr lang="en-US" altLang="zh-CN" sz="2800" b="1" dirty="0" smtClean="0"/>
              <a:t>Feasibility</a:t>
            </a:r>
            <a:endParaRPr lang="zh-CN" altLang="en-US" sz="2800" b="1" dirty="0"/>
          </a:p>
        </p:txBody>
      </p:sp>
    </p:spTree>
    <p:extLst>
      <p:ext uri="{BB962C8B-B14F-4D97-AF65-F5344CB8AC3E}">
        <p14:creationId xmlns:p14="http://schemas.microsoft.com/office/powerpoint/2010/main" val="48364538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3154838"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Contributions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1705371"/>
            <a:ext cx="10730590" cy="58477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不</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改变语句的音素结构，从倍速的角度切入进行</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target</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攻击（但是无法保证一定能成功）</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47730429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2343911"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Challenge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Audio </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p</a:t>
            </a:r>
            <a:r>
              <a:rPr lang="en-US" altLang="zh-CN" sz="1600" dirty="0" smtClean="0">
                <a:latin typeface="微软雅黑" panose="020B0503020204020204" pitchFamily="34" charset="-122"/>
                <a:ea typeface="微软雅黑" panose="020B0503020204020204" pitchFamily="34" charset="-122"/>
                <a:cs typeface="Arial Unicode MS" panose="020B0604020202020204" pitchFamily="34" charset="-122"/>
              </a:rPr>
              <a:t>honeme split (</a:t>
            </a:r>
            <a:r>
              <a:rPr lang="en-US" altLang="zh-CN" sz="1600" dirty="0" err="1" smtClean="0">
                <a:latin typeface="微软雅黑" panose="020B0503020204020204" pitchFamily="34" charset="-122"/>
                <a:ea typeface="微软雅黑" panose="020B0503020204020204" pitchFamily="34" charset="-122"/>
                <a:cs typeface="Arial Unicode MS" panose="020B0604020202020204" pitchFamily="34" charset="-122"/>
              </a:rPr>
              <a:t>Chaohao</a:t>
            </a:r>
            <a:r>
              <a:rPr lang="en-US" altLang="zh-CN" sz="1600" dirty="0" smtClean="0">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600" dirty="0" smtClean="0">
                <a:latin typeface="微软雅黑" panose="020B0503020204020204" pitchFamily="34" charset="-122"/>
                <a:ea typeface="微软雅黑" panose="020B0503020204020204" pitchFamily="34" charset="-122"/>
                <a:cs typeface="Arial Unicode MS" panose="020B0604020202020204" pitchFamily="34" charset="-122"/>
              </a:rPr>
              <a:t>：也是</a:t>
            </a:r>
            <a:r>
              <a:rPr lang="en-US" altLang="zh-CN" sz="1600" dirty="0" smtClean="0">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smtClean="0">
                <a:latin typeface="微软雅黑" panose="020B0503020204020204" pitchFamily="34" charset="-122"/>
                <a:ea typeface="微软雅黑" panose="020B0503020204020204" pitchFamily="34" charset="-122"/>
                <a:cs typeface="Arial Unicode MS" panose="020B0604020202020204" pitchFamily="34" charset="-122"/>
              </a:rPr>
              <a:t>的关键</a:t>
            </a:r>
            <a:endParaRPr lang="en-US" altLang="zh-CN" sz="1600" dirty="0">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Transferability </a:t>
            </a:r>
            <a:r>
              <a:rPr lang="en-US" altLang="zh-CN" sz="1600" dirty="0" err="1"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matrics</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如何自动化分析</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等指标和音素的关系</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如何根据输入音频文本的音素进行拆解与倍速</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Model</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与</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black box</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的区别性（子集）</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3995828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 xmlns:a16="http://schemas.microsoft.com/office/drawing/2014/main" id="{0FDAD747-108F-4A6D-9220-5EA05067FF1E}"/>
              </a:ext>
            </a:extLst>
          </p:cNvPr>
          <p:cNvSpPr/>
          <p:nvPr/>
        </p:nvSpPr>
        <p:spPr>
          <a:xfrm>
            <a:off x="843573" y="1854093"/>
            <a:ext cx="10730590" cy="289310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Practical Hidden Voice Attacks against Speech and Speaker Recognition Systems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Qualcomm</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 speech-to-text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Nuance</a:t>
            </a: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rPr>
              <a:t>Devil’s Whisper</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smtClean="0">
              <a:solidFill>
                <a:prstClr val="black"/>
              </a:solidFill>
              <a:latin typeface="微软雅黑" panose="020B0503020204020204" pitchFamily="34" charset="-122"/>
              <a:ea typeface="微软雅黑" panose="020B0503020204020204" pitchFamily="34" charset="-122"/>
            </a:endParaRPr>
          </a:p>
        </p:txBody>
      </p:sp>
      <p:sp>
        <p:nvSpPr>
          <p:cNvPr id="8" name="矩形 13" descr="紫色网格">
            <a:extLst>
              <a:ext uri="{FF2B5EF4-FFF2-40B4-BE49-F238E27FC236}">
                <a16:creationId xmlns="" xmlns:a16="http://schemas.microsoft.com/office/drawing/2014/main" id="{44AEA09D-FD0A-4CA0-883D-93E5EAF762D6}"/>
              </a:ext>
            </a:extLst>
          </p:cNvPr>
          <p:cNvSpPr>
            <a:spLocks noChangeArrowheads="1"/>
          </p:cNvSpPr>
          <p:nvPr/>
        </p:nvSpPr>
        <p:spPr bwMode="auto">
          <a:xfrm>
            <a:off x="646176" y="4747193"/>
            <a:ext cx="10976755" cy="1177875"/>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音频从物理世界到云端识别系统的链路中几乎不采用压缩算法或个别压缩算法</a:t>
            </a:r>
          </a:p>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原因：</a:t>
            </a:r>
            <a:r>
              <a:rPr kumimoji="0" lang="zh-CN" altLang="en-US" sz="2400" dirty="0">
                <a:solidFill>
                  <a:srgbClr val="C00000"/>
                </a:solidFill>
                <a:latin typeface="微软雅黑" panose="020B0503020204020204" pitchFamily="34" charset="-122"/>
                <a:ea typeface="微软雅黑" panose="020B0503020204020204" pitchFamily="34" charset="-122"/>
              </a:rPr>
              <a:t>不必要且会一定程度影响音频识别性能</a:t>
            </a:r>
          </a:p>
        </p:txBody>
      </p:sp>
      <p:sp>
        <p:nvSpPr>
          <p:cNvPr id="9" name="矩形 8">
            <a:extLst>
              <a:ext uri="{FF2B5EF4-FFF2-40B4-BE49-F238E27FC236}">
                <a16:creationId xmlns="" xmlns:a16="http://schemas.microsoft.com/office/drawing/2014/main" id="{0FDAD747-108F-4A6D-9220-5EA05067FF1E}"/>
              </a:ext>
            </a:extLst>
          </p:cNvPr>
          <p:cNvSpPr/>
          <p:nvPr/>
        </p:nvSpPr>
        <p:spPr>
          <a:xfrm>
            <a:off x="843572" y="1120596"/>
            <a:ext cx="5541902" cy="633187"/>
          </a:xfrm>
          <a:prstGeom prst="rect">
            <a:avLst/>
          </a:prstGeom>
        </p:spPr>
        <p:txBody>
          <a:bodyPr wrap="non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a:t>
            </a:r>
            <a:endParaRPr lang="en-US" altLang="zh-CN" sz="3200" b="1" dirty="0">
              <a:solidFill>
                <a:schemeClr val="tx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836483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537600"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讨论点</a:t>
            </a:r>
            <a:r>
              <a:rPr lang="en-US" altLang="zh-CN" sz="3200" b="1" dirty="0" smtClean="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在音频音素无法分解情况下，如何关联结果文本与</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系统的关联关系，即输出文本的音素是否可以代表</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识别结果的音素（详见</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P81</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关于</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调研）</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Correlation (WER and the structure of </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phoneme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识别结果不同是否是由于</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神经网络训练的不同，即不同</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对于同一音频的音素拆解不同。</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部分音频识别出来无结果</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91560090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1476" y="1948677"/>
            <a:ext cx="5737270" cy="3152713"/>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572" y="1816321"/>
            <a:ext cx="4896533" cy="3200847"/>
          </a:xfrm>
          <a:prstGeom prst="rect">
            <a:avLst/>
          </a:prstGeom>
        </p:spPr>
      </p:pic>
      <p:sp>
        <p:nvSpPr>
          <p:cNvPr id="6" name="文本框 5"/>
          <p:cNvSpPr txBox="1"/>
          <p:nvPr/>
        </p:nvSpPr>
        <p:spPr>
          <a:xfrm>
            <a:off x="1343403" y="5128118"/>
            <a:ext cx="3896870" cy="461665"/>
          </a:xfrm>
          <a:prstGeom prst="rect">
            <a:avLst/>
          </a:prstGeom>
          <a:noFill/>
          <a:ln w="38100">
            <a:solidFill>
              <a:srgbClr val="C00000"/>
            </a:solidFill>
          </a:ln>
        </p:spPr>
        <p:txBody>
          <a:bodyPr wrap="square" rtlCol="0">
            <a:spAutoFit/>
          </a:bodyPr>
          <a:lstStyle/>
          <a:p>
            <a:pPr algn="ctr"/>
            <a:r>
              <a:rPr lang="zh-CN" altLang="en-US" sz="2400" b="1" dirty="0" smtClean="0">
                <a:latin typeface="微软雅黑" panose="020B0503020204020204" pitchFamily="34" charset="-122"/>
                <a:ea typeface="微软雅黑" panose="020B0503020204020204" pitchFamily="34" charset="-122"/>
              </a:rPr>
              <a:t>传统模型</a:t>
            </a:r>
            <a:r>
              <a:rPr lang="en-US" altLang="zh-CN" sz="2400" b="1" dirty="0" smtClean="0">
                <a:latin typeface="微软雅黑" panose="020B0503020204020204" pitchFamily="34" charset="-122"/>
                <a:ea typeface="微软雅黑" panose="020B0503020204020204" pitchFamily="34" charset="-122"/>
              </a:rPr>
              <a:t>(Kaldi)</a:t>
            </a:r>
            <a:endParaRPr lang="zh-CN" altLang="en-US" sz="24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7041676" y="5101390"/>
            <a:ext cx="3896870" cy="461665"/>
          </a:xfrm>
          <a:prstGeom prst="rect">
            <a:avLst/>
          </a:prstGeom>
          <a:noFill/>
          <a:ln w="38100">
            <a:solidFill>
              <a:srgbClr val="C00000"/>
            </a:solidFill>
          </a:ln>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现代</a:t>
            </a:r>
            <a:r>
              <a:rPr lang="zh-CN" altLang="en-US" sz="2400" b="1" dirty="0" smtClean="0">
                <a:latin typeface="微软雅黑" panose="020B0503020204020204" pitchFamily="34" charset="-122"/>
                <a:ea typeface="微软雅黑" panose="020B0503020204020204" pitchFamily="34" charset="-122"/>
              </a:rPr>
              <a:t>模型</a:t>
            </a:r>
            <a:r>
              <a:rPr lang="en-US" altLang="zh-CN" sz="2400" b="1" dirty="0" smtClean="0">
                <a:latin typeface="微软雅黑" panose="020B0503020204020204" pitchFamily="34" charset="-122"/>
                <a:ea typeface="微软雅黑" panose="020B0503020204020204" pitchFamily="34" charset="-122"/>
              </a:rPr>
              <a:t>(</a:t>
            </a:r>
            <a:r>
              <a:rPr lang="en-US" altLang="zh-CN" sz="2400" b="1" dirty="0" err="1" smtClean="0">
                <a:latin typeface="微软雅黑" panose="020B0503020204020204" pitchFamily="34" charset="-122"/>
                <a:ea typeface="微软雅黑" panose="020B0503020204020204" pitchFamily="34" charset="-122"/>
              </a:rPr>
              <a:t>DeepSpeech</a:t>
            </a:r>
            <a:r>
              <a:rPr lang="en-US" altLang="zh-CN" sz="2400" b="1" dirty="0" smtClean="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4318855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Create features from the sound file</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this may require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windowing</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 form of filtering and aggregation) and performing transformations on the windows, such as </a:t>
            </a:r>
            <a:r>
              <a:rPr lang="en-US" altLang="zh-CN" sz="1600" b="1" dirty="0" smtClean="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Fourier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transformations and connectionist temporal classification (CTC</a:t>
            </a:r>
            <a:r>
              <a:rPr lang="en-US" altLang="zh-CN" sz="1600" b="1" dirty="0" smtClean="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t>
            </a:r>
          </a:p>
          <a:p>
            <a:pPr marL="285750" indent="-285750">
              <a:lnSpc>
                <a:spcPct val="200000"/>
              </a:lnSpc>
              <a:buFont typeface="Wingdings" panose="05000000000000000000" pitchFamily="2" charset="2"/>
              <a:buChar char="p"/>
            </a:pPr>
            <a:r>
              <a:rPr lang="en-US" altLang="zh-CN" sz="1600" b="1"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Apply </a:t>
            </a: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an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acoustic model </a:t>
            </a: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 match the </a:t>
            </a:r>
            <a:r>
              <a:rPr lang="en-US" altLang="zh-CN" sz="1600" b="1"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phonemes</a:t>
            </a:r>
          </a:p>
          <a:p>
            <a:pPr marL="285750" indent="-285750">
              <a:lnSpc>
                <a:spcPct val="200000"/>
              </a:lnSpc>
              <a:buFont typeface="Wingdings" panose="05000000000000000000" pitchFamily="2" charset="2"/>
              <a:buChar char="p"/>
            </a:pPr>
            <a:r>
              <a:rPr lang="en-US" altLang="zh-CN" sz="1600" b="1"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Apply </a:t>
            </a: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language model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that uses probability distributions to predict words from the phonemes and then the sequences of words from the phonemes</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Kaldi, CMU Sphinx and HTK </a:t>
            </a:r>
            <a:endParaRPr lang="en-US" altLang="zh-CN" sz="1600" b="1" dirty="0" smtClean="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19216692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6651" y="1705371"/>
            <a:ext cx="6303765" cy="4615257"/>
          </a:xfrm>
          <a:prstGeom prst="rect">
            <a:avLst/>
          </a:prstGeom>
        </p:spPr>
      </p:pic>
    </p:spTree>
    <p:extLst>
      <p:ext uri="{BB962C8B-B14F-4D97-AF65-F5344CB8AC3E}">
        <p14:creationId xmlns:p14="http://schemas.microsoft.com/office/powerpoint/2010/main" val="129967911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256" y="1813655"/>
            <a:ext cx="9926435" cy="3943900"/>
          </a:xfrm>
          <a:prstGeom prst="rect">
            <a:avLst/>
          </a:prstGeom>
        </p:spPr>
      </p:pic>
    </p:spTree>
    <p:extLst>
      <p:ext uri="{BB962C8B-B14F-4D97-AF65-F5344CB8AC3E}">
        <p14:creationId xmlns:p14="http://schemas.microsoft.com/office/powerpoint/2010/main" val="326176797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697" y="1991729"/>
            <a:ext cx="9964541" cy="3572374"/>
          </a:xfrm>
          <a:prstGeom prst="rect">
            <a:avLst/>
          </a:prstGeom>
        </p:spPr>
      </p:pic>
    </p:spTree>
    <p:extLst>
      <p:ext uri="{BB962C8B-B14F-4D97-AF65-F5344CB8AC3E}">
        <p14:creationId xmlns:p14="http://schemas.microsoft.com/office/powerpoint/2010/main" val="166297194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8980" y="1585110"/>
            <a:ext cx="6890722" cy="4694304"/>
          </a:xfrm>
          <a:prstGeom prst="rect">
            <a:avLst/>
          </a:prstGeom>
        </p:spPr>
      </p:pic>
    </p:spTree>
    <p:extLst>
      <p:ext uri="{BB962C8B-B14F-4D97-AF65-F5344CB8AC3E}">
        <p14:creationId xmlns:p14="http://schemas.microsoft.com/office/powerpoint/2010/main" val="404579847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3461204"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ASR —— HMM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1998" y="1823781"/>
            <a:ext cx="9612066" cy="3667637"/>
          </a:xfrm>
          <a:prstGeom prst="rect">
            <a:avLst/>
          </a:prstGeom>
        </p:spPr>
      </p:pic>
    </p:spTree>
    <p:extLst>
      <p:ext uri="{BB962C8B-B14F-4D97-AF65-F5344CB8AC3E}">
        <p14:creationId xmlns:p14="http://schemas.microsoft.com/office/powerpoint/2010/main" val="272954914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3196709"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ASR —— Kaldi</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err="1"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OpenFST</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constructing and searching weighted finite-state transducers (WFST)</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endParaRPr lang="en-US" altLang="zh-CN" sz="1600" b="1" dirty="0" smtClean="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4420" y="2215895"/>
            <a:ext cx="7808896" cy="3685545"/>
          </a:xfrm>
          <a:prstGeom prst="rect">
            <a:avLst/>
          </a:prstGeom>
        </p:spPr>
      </p:pic>
    </p:spTree>
    <p:extLst>
      <p:ext uri="{BB962C8B-B14F-4D97-AF65-F5344CB8AC3E}">
        <p14:creationId xmlns:p14="http://schemas.microsoft.com/office/powerpoint/2010/main" val="30188935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5283241"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ASR —— Deep Learning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 xmlns:a16="http://schemas.microsoft.com/office/drawing/2014/main" id="{0FDAD747-108F-4A6D-9220-5EA05067FF1E}"/>
              </a:ext>
            </a:extLst>
          </p:cNvPr>
          <p:cNvSpPr/>
          <p:nvPr/>
        </p:nvSpPr>
        <p:spPr>
          <a:xfrm>
            <a:off x="843573" y="1705371"/>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Replace the intermediate steps with </a:t>
            </a:r>
            <a:r>
              <a:rPr lang="en-US" altLang="zh-CN" sz="1600" b="1" dirty="0" smtClean="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one algorithm</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DeepSpeech</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PyTorch</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-Kaldi and CNT</a:t>
            </a:r>
            <a:endParaRPr lang="en-US" altLang="zh-CN" sz="1600" b="1" dirty="0" smtClean="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3456179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 xmlns:a16="http://schemas.microsoft.com/office/drawing/2014/main" id="{AB1DF3D9-EC08-40CA-853D-48B16F99EE56}"/>
              </a:ext>
            </a:extLst>
          </p:cNvPr>
          <p:cNvSpPr/>
          <p:nvPr/>
        </p:nvSpPr>
        <p:spPr>
          <a:xfrm>
            <a:off x="396613" y="5844089"/>
            <a:ext cx="9685538" cy="369332"/>
          </a:xfrm>
          <a:prstGeom prst="rect">
            <a:avLst/>
          </a:prstGeom>
        </p:spPr>
        <p:txBody>
          <a:bodyPr wrap="square">
            <a:spAutoFit/>
          </a:bodyPr>
          <a:lstStyle/>
          <a:p>
            <a:pPr>
              <a:lnSpc>
                <a:spcPct val="150000"/>
              </a:lnSpc>
            </a:pPr>
            <a:r>
              <a:rPr lang="en-US" altLang="zh-CN" sz="1200" dirty="0" smtClean="0">
                <a:latin typeface="Microsoft YaHei" charset="-122"/>
                <a:ea typeface="Microsoft YaHei" charset="-122"/>
                <a:cs typeface="Microsoft YaHei" charset="-122"/>
              </a:rPr>
              <a:t>Link</a:t>
            </a:r>
            <a:r>
              <a:rPr lang="zh-CN" altLang="en-US" sz="1200" dirty="0" smtClean="0">
                <a:latin typeface="Microsoft YaHei" charset="-122"/>
                <a:ea typeface="Microsoft YaHei" charset="-122"/>
                <a:cs typeface="Microsoft YaHei" charset="-122"/>
              </a:rPr>
              <a:t>：</a:t>
            </a:r>
            <a:r>
              <a:rPr lang="en-US" altLang="zh-CN" sz="1200" dirty="0">
                <a:hlinkClick r:id="rId3"/>
              </a:rPr>
              <a:t>https://www.ndss-symposium.org/wp-content/uploads/2019/02/ndss2019_08-1_Abdullah_paper.pdf</a:t>
            </a:r>
            <a:endParaRPr lang="en-US" altLang="zh-CN" sz="1200" dirty="0" smtClean="0">
              <a:latin typeface="Microsoft YaHei" charset="-122"/>
              <a:ea typeface="Microsoft YaHei" charset="-122"/>
              <a:cs typeface="Microsoft YaHei" charset="-122"/>
            </a:endParaRPr>
          </a:p>
        </p:txBody>
      </p:sp>
      <p:grpSp>
        <p:nvGrpSpPr>
          <p:cNvPr id="2" name="组合 1"/>
          <p:cNvGrpSpPr/>
          <p:nvPr/>
        </p:nvGrpSpPr>
        <p:grpSpPr>
          <a:xfrm>
            <a:off x="1246751" y="1522533"/>
            <a:ext cx="10006465" cy="4448551"/>
            <a:chOff x="1710047" y="1938718"/>
            <a:chExt cx="8716489" cy="3875069"/>
          </a:xfrm>
        </p:grpSpPr>
        <p:pic>
          <p:nvPicPr>
            <p:cNvPr id="3" name="图片 2"/>
            <p:cNvPicPr>
              <a:picLocks noChangeAspect="1"/>
            </p:cNvPicPr>
            <p:nvPr/>
          </p:nvPicPr>
          <p:blipFill>
            <a:blip r:embed="rId4"/>
            <a:stretch>
              <a:fillRect/>
            </a:stretch>
          </p:blipFill>
          <p:spPr>
            <a:xfrm>
              <a:off x="1710047" y="1938718"/>
              <a:ext cx="8716489" cy="3875069"/>
            </a:xfrm>
            <a:prstGeom prst="rect">
              <a:avLst/>
            </a:prstGeom>
          </p:spPr>
        </p:pic>
        <p:sp>
          <p:nvSpPr>
            <p:cNvPr id="10" name="文本框 9"/>
            <p:cNvSpPr txBox="1"/>
            <p:nvPr/>
          </p:nvSpPr>
          <p:spPr>
            <a:xfrm>
              <a:off x="4201883" y="2979963"/>
              <a:ext cx="492443" cy="461665"/>
            </a:xfrm>
            <a:prstGeom prst="rect">
              <a:avLst/>
            </a:prstGeom>
            <a:noFill/>
          </p:spPr>
          <p:txBody>
            <a:bodyPr wrap="none" rtlCol="0">
              <a:spAutoFit/>
            </a:bodyPr>
            <a:lstStyle/>
            <a:p>
              <a:r>
                <a:rPr kumimoji="1" lang="zh-CN" altLang="en-US" sz="2400" b="1" dirty="0" smtClean="0">
                  <a:solidFill>
                    <a:srgbClr val="C00000"/>
                  </a:solidFill>
                  <a:latin typeface="Microsoft YaHei" charset="-122"/>
                  <a:ea typeface="Microsoft YaHei" charset="-122"/>
                  <a:cs typeface="Microsoft YaHei" charset="-122"/>
                </a:rPr>
                <a:t>？</a:t>
              </a:r>
              <a:endParaRPr kumimoji="1" lang="zh-CN" altLang="en-US" sz="2400" b="1" dirty="0">
                <a:solidFill>
                  <a:srgbClr val="C00000"/>
                </a:solidFill>
                <a:latin typeface="Microsoft YaHei" charset="-122"/>
                <a:ea typeface="Microsoft YaHei" charset="-122"/>
                <a:cs typeface="Microsoft YaHei" charset="-122"/>
              </a:endParaRPr>
            </a:p>
          </p:txBody>
        </p:sp>
        <p:sp>
          <p:nvSpPr>
            <p:cNvPr id="11" name="矩形 10"/>
            <p:cNvSpPr/>
            <p:nvPr/>
          </p:nvSpPr>
          <p:spPr>
            <a:xfrm>
              <a:off x="3574473" y="3431970"/>
              <a:ext cx="1769423" cy="103180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8" name="矩形 7">
            <a:extLst>
              <a:ext uri="{FF2B5EF4-FFF2-40B4-BE49-F238E27FC236}">
                <a16:creationId xmlns="" xmlns:a16="http://schemas.microsoft.com/office/drawing/2014/main" id="{0FDAD747-108F-4A6D-9220-5EA05067FF1E}"/>
              </a:ext>
            </a:extLst>
          </p:cNvPr>
          <p:cNvSpPr/>
          <p:nvPr/>
        </p:nvSpPr>
        <p:spPr>
          <a:xfrm>
            <a:off x="843572" y="1120596"/>
            <a:ext cx="10580332"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a:t>
            </a:r>
            <a:r>
              <a:rPr lang="zh-CN" altLang="en-US" sz="3200" b="1" dirty="0" smtClean="0">
                <a:solidFill>
                  <a:schemeClr val="tx2">
                    <a:lumMod val="50000"/>
                  </a:schemeClr>
                </a:solidFill>
                <a:latin typeface="微软雅黑" panose="020B0503020204020204" pitchFamily="34" charset="-122"/>
                <a:ea typeface="微软雅黑" panose="020B0503020204020204" pitchFamily="34" charset="-122"/>
              </a:rPr>
              <a:t>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smtClean="0">
                <a:solidFill>
                  <a:schemeClr val="tx2">
                    <a:lumMod val="50000"/>
                  </a:schemeClr>
                </a:solidFill>
                <a:latin typeface="Microsoft YaHei" charset="-122"/>
                <a:ea typeface="Microsoft YaHei" charset="-122"/>
                <a:cs typeface="Microsoft YaHei" charset="-122"/>
              </a:rPr>
              <a:t>Practical</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1390173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064" y="1412983"/>
            <a:ext cx="5027905" cy="1215138"/>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5650" y="2628121"/>
            <a:ext cx="3236731" cy="1524396"/>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5030" y="4303351"/>
            <a:ext cx="2003701" cy="2128607"/>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8409" y="3567419"/>
            <a:ext cx="4528814" cy="2446681"/>
          </a:xfrm>
          <a:prstGeom prst="rect">
            <a:avLst/>
          </a:prstGeom>
        </p:spPr>
      </p:pic>
      <p:sp>
        <p:nvSpPr>
          <p:cNvPr id="13" name="矩形 12">
            <a:extLst>
              <a:ext uri="{FF2B5EF4-FFF2-40B4-BE49-F238E27FC236}">
                <a16:creationId xmlns="" xmlns:a16="http://schemas.microsoft.com/office/drawing/2014/main"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步</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把</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帧识别成状态（难点</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第二</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步：把</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状态组合成</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音素</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第三</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步：把</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音素组合成</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单词</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帧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状态号</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音素</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单词</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12787403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步</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把</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帧识别成状态（难点</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第二</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步：把</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状态组合成</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音素</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第三</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步：把</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音素组合成</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单词</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3453" y="1883198"/>
            <a:ext cx="6582694" cy="3524742"/>
          </a:xfrm>
          <a:prstGeom prst="rect">
            <a:avLst/>
          </a:prstGeom>
        </p:spPr>
      </p:pic>
    </p:spTree>
    <p:extLst>
      <p:ext uri="{BB962C8B-B14F-4D97-AF65-F5344CB8AC3E}">
        <p14:creationId xmlns:p14="http://schemas.microsoft.com/office/powerpoint/2010/main" val="101088970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211357"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VAD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步</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把</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帧识别成状态（难点</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9355971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2457724"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Phonemes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步</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把</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帧识别成状态（难点</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9810" y="3901104"/>
            <a:ext cx="7278116" cy="1943371"/>
          </a:xfrm>
          <a:prstGeom prst="rect">
            <a:avLst/>
          </a:prstGeom>
        </p:spPr>
      </p:pic>
    </p:spTree>
    <p:extLst>
      <p:ext uri="{BB962C8B-B14F-4D97-AF65-F5344CB8AC3E}">
        <p14:creationId xmlns:p14="http://schemas.microsoft.com/office/powerpoint/2010/main" val="380106011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899302"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Interval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This 25ms width is large enough for us to capture enough information and yet the features inside this frame should remain relatively stationary. If we speak 3 words per second with 4 phones and each phone will be sub-divided into 3 stages, then there are 36 states per second or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28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per state. So the 25ms window is about right.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Each slid window is about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10ms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apart so we can capture the dynamics among frames to capture the proper context</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Starting from an audio clip, we slide windows of 25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width and 10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apart to extract MFCC features. </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41616601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smtClean="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对于</a:t>
            </a:r>
            <a:r>
              <a:rPr lang="en-US" altLang="zh-CN" sz="1600" dirty="0" err="1"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DeepSpeech</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之类的，输出文本等效为</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识别出来的音素</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输入音频的拆解等效于</a:t>
            </a:r>
            <a:r>
              <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的功能，无法实现</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200000"/>
              </a:lnSpc>
            </a:pP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79097945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209063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WER</a:t>
            </a:r>
            <a:r>
              <a:rPr lang="zh-CN" altLang="en-US" sz="3200" b="1" dirty="0">
                <a:solidFill>
                  <a:prstClr val="black"/>
                </a:solidFill>
                <a:latin typeface="微软雅黑" panose="020B0503020204020204" pitchFamily="34" charset="-122"/>
                <a:ea typeface="微软雅黑" panose="020B0503020204020204" pitchFamily="34" charset="-122"/>
              </a:rPr>
              <a:t>结论</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 xmlns:a16="http://schemas.microsoft.com/office/drawing/2014/main" id="{D544854C-1538-4B32-BF2F-BB7BBC22C0FD}"/>
              </a:ext>
            </a:extLst>
          </p:cNvPr>
          <p:cNvSpPr/>
          <p:nvPr/>
        </p:nvSpPr>
        <p:spPr>
          <a:xfrm>
            <a:off x="843573" y="1705371"/>
            <a:ext cx="10730590"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0.25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倍速，会出现</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&gt;1</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Phasevecotor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&gt; 1.5,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&gt;1.75,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&gt;2.0,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倍速意义不大，高速情况</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Phasecotor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&lt;0.75,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倍速意义不大，低速情况</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6229562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342574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MFCC</a:t>
            </a:r>
            <a:r>
              <a:rPr lang="zh-CN" altLang="en-US" sz="3200" b="1" dirty="0">
                <a:solidFill>
                  <a:prstClr val="black"/>
                </a:solidFill>
                <a:latin typeface="微软雅黑" panose="020B0503020204020204" pitchFamily="34" charset="-122"/>
                <a:ea typeface="微软雅黑" panose="020B0503020204020204" pitchFamily="34" charset="-122"/>
              </a:rPr>
              <a:t>相似度结论</a:t>
            </a:r>
          </a:p>
        </p:txBody>
      </p:sp>
      <p:sp>
        <p:nvSpPr>
          <p:cNvPr id="3" name="矩形 2">
            <a:extLst>
              <a:ext uri="{FF2B5EF4-FFF2-40B4-BE49-F238E27FC236}">
                <a16:creationId xmlns="" xmlns:a16="http://schemas.microsoft.com/office/drawing/2014/main" id="{6660A7E4-9BC7-437C-83A9-586C6306E11B}"/>
              </a:ext>
            </a:extLst>
          </p:cNvPr>
          <p:cNvSpPr/>
          <p:nvPr/>
        </p:nvSpPr>
        <p:spPr>
          <a:xfrm>
            <a:off x="843573" y="1705371"/>
            <a:ext cx="4361473"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的距离值最低</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整体上，距离值大于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11000</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大于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0</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，识别效果差</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4" name="图片 3">
            <a:extLst>
              <a:ext uri="{FF2B5EF4-FFF2-40B4-BE49-F238E27FC236}">
                <a16:creationId xmlns="" xmlns:a16="http://schemas.microsoft.com/office/drawing/2014/main" id="{E0FC6352-6942-4728-9095-AA3C84964D07}"/>
              </a:ext>
            </a:extLst>
          </p:cNvPr>
          <p:cNvPicPr>
            <a:picLocks noChangeAspect="1"/>
          </p:cNvPicPr>
          <p:nvPr/>
        </p:nvPicPr>
        <p:blipFill>
          <a:blip r:embed="rId3"/>
          <a:stretch>
            <a:fillRect/>
          </a:stretch>
        </p:blipFill>
        <p:spPr>
          <a:xfrm>
            <a:off x="5614667" y="885458"/>
            <a:ext cx="6328257" cy="5878757"/>
          </a:xfrm>
          <a:prstGeom prst="rect">
            <a:avLst/>
          </a:prstGeom>
        </p:spPr>
      </p:pic>
    </p:spTree>
    <p:extLst>
      <p:ext uri="{BB962C8B-B14F-4D97-AF65-F5344CB8AC3E}">
        <p14:creationId xmlns:p14="http://schemas.microsoft.com/office/powerpoint/2010/main" val="3152576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0FDAD747-108F-4A6D-9220-5EA05067FF1E}"/>
              </a:ext>
            </a:extLst>
          </p:cNvPr>
          <p:cNvSpPr/>
          <p:nvPr/>
        </p:nvSpPr>
        <p:spPr>
          <a:xfrm>
            <a:off x="843572" y="1120596"/>
            <a:ext cx="2646878" cy="584775"/>
          </a:xfrm>
          <a:prstGeom prst="rect">
            <a:avLst/>
          </a:prstGeom>
        </p:spPr>
        <p:txBody>
          <a:bodyPr wrap="none">
            <a:spAutoFit/>
          </a:bodyPr>
          <a:lstStyle/>
          <a:p>
            <a:r>
              <a:rPr lang="zh-CN" altLang="en-US" sz="3200" b="1" dirty="0" smtClean="0">
                <a:solidFill>
                  <a:prstClr val="black"/>
                </a:solidFill>
                <a:latin typeface="微软雅黑" panose="020B0503020204020204" pitchFamily="34" charset="-122"/>
                <a:ea typeface="微软雅黑" panose="020B0503020204020204" pitchFamily="34" charset="-122"/>
              </a:rPr>
              <a:t>音素拆分结论</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正常：比如</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hey-&gt;[['HH', 'EY1']]</a:t>
            </a:r>
          </a:p>
          <a:p>
            <a:pPr marL="285750" indent="-285750">
              <a:lnSpc>
                <a:spcPct val="200000"/>
              </a:lnSpc>
              <a:buFont typeface="Wingdings" panose="05000000000000000000" pitchFamily="2" charset="2"/>
              <a:buChar char="p"/>
            </a:pPr>
            <a:r>
              <a:rPr lang="zh-CN" altLang="en-US"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部分单次拆出两个部分，比如</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a-&gt;[['AH0'], ['EY1']], hello-&gt;[['HH', 'AH0', 'L', 'OW1'], ['HH', 'EH0', 'L', 'OW1']]</a:t>
            </a: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 name="矩形 1"/>
          <p:cNvSpPr/>
          <p:nvPr/>
        </p:nvSpPr>
        <p:spPr>
          <a:xfrm>
            <a:off x="843572" y="2955141"/>
            <a:ext cx="4442691" cy="369332"/>
          </a:xfrm>
          <a:prstGeom prst="rect">
            <a:avLst/>
          </a:prstGeom>
        </p:spPr>
        <p:txBody>
          <a:bodyPr wrap="none">
            <a:spAutoFit/>
          </a:bodyPr>
          <a:lstStyle/>
          <a:p>
            <a:r>
              <a:rPr lang="zh-CN" altLang="en-US" dirty="0" smtClean="0"/>
              <a:t>[['K', 'AO1', 'L']]</a:t>
            </a:r>
            <a:r>
              <a:rPr lang="en-US" altLang="zh-CN" dirty="0"/>
              <a:t>, [['M', 'AY1']], [['W', 'AY1', 'F']]</a:t>
            </a:r>
            <a:endParaRPr lang="zh-CN" altLang="en-US" dirty="0"/>
          </a:p>
        </p:txBody>
      </p:sp>
      <p:sp>
        <p:nvSpPr>
          <p:cNvPr id="3" name="矩形 2"/>
          <p:cNvSpPr/>
          <p:nvPr/>
        </p:nvSpPr>
        <p:spPr>
          <a:xfrm>
            <a:off x="843572" y="3675140"/>
            <a:ext cx="2267672" cy="369332"/>
          </a:xfrm>
          <a:prstGeom prst="rect">
            <a:avLst/>
          </a:prstGeom>
        </p:spPr>
        <p:txBody>
          <a:bodyPr wrap="none">
            <a:spAutoFit/>
          </a:bodyPr>
          <a:lstStyle/>
          <a:p>
            <a:r>
              <a:rPr lang="zh-CN" altLang="en-US" smtClean="0"/>
              <a:t>[['F', 'AA1', 'L', 'OW0']]</a:t>
            </a:r>
            <a:endParaRPr lang="zh-CN" altLang="en-US" dirty="0"/>
          </a:p>
        </p:txBody>
      </p:sp>
      <p:sp>
        <p:nvSpPr>
          <p:cNvPr id="5" name="矩形 4"/>
          <p:cNvSpPr/>
          <p:nvPr/>
        </p:nvSpPr>
        <p:spPr>
          <a:xfrm>
            <a:off x="843572" y="4389577"/>
            <a:ext cx="1377878" cy="369332"/>
          </a:xfrm>
          <a:prstGeom prst="rect">
            <a:avLst/>
          </a:prstGeom>
        </p:spPr>
        <p:txBody>
          <a:bodyPr wrap="none">
            <a:spAutoFit/>
          </a:bodyPr>
          <a:lstStyle/>
          <a:p>
            <a:r>
              <a:rPr lang="zh-CN" altLang="en-US" dirty="0" smtClean="0"/>
              <a:t>[['N', 'AW1']]</a:t>
            </a:r>
            <a:endParaRPr lang="zh-CN" altLang="en-US" dirty="0"/>
          </a:p>
        </p:txBody>
      </p:sp>
      <p:sp>
        <p:nvSpPr>
          <p:cNvPr id="6" name="矩形 5"/>
          <p:cNvSpPr/>
          <p:nvPr/>
        </p:nvSpPr>
        <p:spPr>
          <a:xfrm>
            <a:off x="2221450" y="4389577"/>
            <a:ext cx="914738" cy="369332"/>
          </a:xfrm>
          <a:prstGeom prst="rect">
            <a:avLst/>
          </a:prstGeom>
        </p:spPr>
        <p:txBody>
          <a:bodyPr wrap="none">
            <a:spAutoFit/>
          </a:bodyPr>
          <a:lstStyle/>
          <a:p>
            <a:r>
              <a:rPr lang="zh-CN" altLang="en-US" dirty="0"/>
              <a:t>[['AY1']]</a:t>
            </a:r>
          </a:p>
        </p:txBody>
      </p:sp>
      <p:pic>
        <p:nvPicPr>
          <p:cNvPr id="7" name="图片 6"/>
          <p:cNvPicPr>
            <a:picLocks noChangeAspect="1"/>
          </p:cNvPicPr>
          <p:nvPr/>
        </p:nvPicPr>
        <p:blipFill>
          <a:blip r:embed="rId3"/>
          <a:stretch>
            <a:fillRect/>
          </a:stretch>
        </p:blipFill>
        <p:spPr>
          <a:xfrm>
            <a:off x="6620463" y="2777647"/>
            <a:ext cx="3619500" cy="1266825"/>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6452" y="4391523"/>
            <a:ext cx="3277057" cy="1543265"/>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1684" y="4021220"/>
            <a:ext cx="3429479" cy="323895"/>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30213" y="4574243"/>
            <a:ext cx="3581900" cy="1257475"/>
          </a:xfrm>
          <a:prstGeom prst="rect">
            <a:avLst/>
          </a:prstGeom>
        </p:spPr>
      </p:pic>
    </p:spTree>
    <p:extLst>
      <p:ext uri="{BB962C8B-B14F-4D97-AF65-F5344CB8AC3E}">
        <p14:creationId xmlns:p14="http://schemas.microsoft.com/office/powerpoint/2010/main" val="29607287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smtClean="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smtClean="0">
                <a:solidFill>
                  <a:schemeClr val="bg2">
                    <a:lumMod val="10000"/>
                  </a:schemeClr>
                </a:solidFill>
                <a:latin typeface="微软雅黑" panose="020B0503020204020204" pitchFamily="34" charset="-122"/>
                <a:ea typeface="微软雅黑" panose="020B0503020204020204" pitchFamily="34" charset="-122"/>
              </a:rPr>
              <a:t>27</a:t>
            </a:r>
            <a:r>
              <a:rPr lang="zh-CN" altLang="en-US" sz="4000" b="1" dirty="0" smtClean="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smtClean="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9145517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50248</TotalTime>
  <Words>5490</Words>
  <Application>Microsoft Office PowerPoint</Application>
  <PresentationFormat>宽屏</PresentationFormat>
  <Paragraphs>745</Paragraphs>
  <Slides>119</Slides>
  <Notes>111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119</vt:i4>
      </vt:variant>
    </vt:vector>
  </HeadingPairs>
  <TitlesOfParts>
    <vt:vector size="131" baseType="lpstr">
      <vt:lpstr>Arial Unicode MS</vt:lpstr>
      <vt:lpstr>NimbusRomNo9L</vt:lpstr>
      <vt:lpstr>华文细黑</vt:lpstr>
      <vt:lpstr>华文新魏</vt:lpstr>
      <vt:lpstr>宋体</vt:lpstr>
      <vt:lpstr>Microsoft YaHei</vt:lpstr>
      <vt:lpstr>Microsoft YaHei</vt:lpstr>
      <vt:lpstr>Arial</vt:lpstr>
      <vt:lpstr>Calibri</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lichaohao</dc:creator>
  <cp:lastModifiedBy>chaohao li</cp:lastModifiedBy>
  <cp:revision>287</cp:revision>
  <cp:lastPrinted>2017-06-19T10:44:09Z</cp:lastPrinted>
  <dcterms:created xsi:type="dcterms:W3CDTF">2016-06-07T03:07:16Z</dcterms:created>
  <dcterms:modified xsi:type="dcterms:W3CDTF">2020-06-14T06:55:15Z</dcterms:modified>
</cp:coreProperties>
</file>